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61" r:id="rId4"/>
    <p:sldId id="258" r:id="rId5"/>
    <p:sldId id="266" r:id="rId6"/>
    <p:sldId id="274" r:id="rId7"/>
    <p:sldId id="259" r:id="rId8"/>
    <p:sldId id="262" r:id="rId9"/>
    <p:sldId id="260" r:id="rId10"/>
    <p:sldId id="271" r:id="rId11"/>
    <p:sldId id="263" r:id="rId12"/>
    <p:sldId id="264" r:id="rId13"/>
    <p:sldId id="275" r:id="rId14"/>
    <p:sldId id="272" r:id="rId15"/>
  </p:sldIdLst>
  <p:sldSz cx="9144000" cy="5143500" type="screen16x9"/>
  <p:notesSz cx="6858000" cy="9144000"/>
  <p:embeddedFontLst>
    <p:embeddedFont>
      <p:font typeface="Arvo" panose="02000000000000000000" pitchFamily="2" charset="77"/>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Montserrat" pitchFamily="2" charset="77"/>
      <p:regular r:id="rId25"/>
      <p:bold r:id="rId26"/>
      <p:italic r:id="rId27"/>
      <p:boldItalic r:id="rId28"/>
    </p:embeddedFont>
    <p:embeddedFont>
      <p:font typeface="Montserrat Medium" pitchFamily="2" charset="77"/>
      <p:regular r:id="rId29"/>
      <p:bold r:id="rId30"/>
      <p:italic r:id="rId31"/>
      <p:boldItalic r:id="rId32"/>
    </p:embeddedFont>
    <p:embeddedFont>
      <p:font typeface="Montserrat SemiBold"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3A7F"/>
    <a:srgbClr val="E57200"/>
    <a:srgbClr val="03C3B3"/>
    <a:srgbClr val="329B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4049"/>
  </p:normalViewPr>
  <p:slideViewPr>
    <p:cSldViewPr snapToGrid="0">
      <p:cViewPr>
        <p:scale>
          <a:sx n="72" d="100"/>
          <a:sy n="72" d="100"/>
        </p:scale>
        <p:origin x="1600" y="10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heme" Target="theme/theme1.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39f0101a9b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39f0101a9b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Westminster- The muffins were a success 🙂. The students seemed to like the muffins. I liked that they came in a muffin wrapper. This made them very easy to serve. We had napkins available for those that wanted one, but most students just took the muffin that they were offered making it easy serving. The muffins came in bigger bags so we could easily store the leftovers to give out and there were no containers to pack up. We gave out muffins at Breakfast Club the next morning and then wrapped what was left to put out at our serving sites. At the library I just plated them a few at a time so they were easy to grab and go. We also had students going off-site for the Special Olympics and it was convenient to send a couple of bags for snacks for our students and student helpers. I feel like the muffins seemed like a breakfast item to students, so they were a little better received. A few kids said they didn't like them, but overall, most of the feedback was positive. </a:t>
            </a:r>
          </a:p>
          <a:p>
            <a:endParaRPr lang="en-US" dirty="0"/>
          </a:p>
          <a:p>
            <a:r>
              <a:rPr lang="en-US" dirty="0"/>
              <a:t>Eagle Heights: </a:t>
            </a:r>
            <a:r>
              <a:rPr lang="en-US" sz="1100" kern="1200" dirty="0">
                <a:solidFill>
                  <a:schemeClr val="tx1"/>
                </a:solidFill>
                <a:effectLst/>
                <a:latin typeface="+mn-lt"/>
                <a:ea typeface="+mn-ea"/>
                <a:cs typeface="+mn-cs"/>
              </a:rPr>
              <a:t>The teacher set the stage by having the students guess what they were going to eat based off what they looked like on the counter. The students then got into a circle while the teacher read and engaged with the literacy resource provided. The JK/SK class participated with smiles on their face, some students vocalizing they LOVED it or that they didn’t enjoy mushy strawberries. This turned into  discussion on how food changes texture and form when cooked. Food science lesson  you could even say !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I would personally say that I was extremely impressed with the level of interest and excitement from both students AND teachers/ support staff. The staff mentioned having ample discussion and transparency about what they were about to eat sparked curiosity and encouraged a willingness to try something they may not have otherwise tried. The 4/5 year old’s sat SO patiently !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If I could have recorded it I would have because it was so tender yet earnest to watch and see the level of interest and appreciation from this group.</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3c19f504f3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3c19f504f3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3c19f504f3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3c19f504f3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19595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3c19f504f3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3c19f504f3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3c19f504f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3c19f504f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3c19f504f3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3c19f504f3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3c19f504f3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3c19f504f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c19f504f3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3c19f504f3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3c19f504f3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3c19f504f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3c19f504f3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3c19f504f3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3c19f504f3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3c19f504f3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kern="1200" dirty="0">
                <a:solidFill>
                  <a:schemeClr val="tx1"/>
                </a:solidFill>
                <a:effectLst/>
                <a:latin typeface="+mn-lt"/>
                <a:ea typeface="+mn-ea"/>
                <a:cs typeface="+mn-cs"/>
              </a:rPr>
              <a:t>7:45-8:30 am on Tuesday Feb 28</a:t>
            </a:r>
            <a:r>
              <a:rPr lang="en-US" sz="1100" b="1" kern="1200" baseline="30000" dirty="0">
                <a:solidFill>
                  <a:schemeClr val="tx1"/>
                </a:solidFill>
                <a:effectLst/>
                <a:latin typeface="+mn-lt"/>
                <a:ea typeface="+mn-ea"/>
                <a:cs typeface="+mn-cs"/>
              </a:rPr>
              <a:t>th</a:t>
            </a:r>
            <a:r>
              <a:rPr lang="en-US" sz="1100" b="1" kern="1200" dirty="0">
                <a:solidFill>
                  <a:schemeClr val="tx1"/>
                </a:solidFill>
                <a:effectLst/>
                <a:latin typeface="+mn-lt"/>
                <a:ea typeface="+mn-ea"/>
                <a:cs typeface="+mn-cs"/>
              </a:rPr>
              <a:t> (about 200 came by- busses delayed) </a:t>
            </a:r>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Would be sent out to classrooms after this time – info on this from Laurie after </a:t>
            </a:r>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Overheard:</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 kids guessing what it was made of before they looked at recipe - some even guessed sunflower seeds! </a:t>
            </a:r>
          </a:p>
          <a:p>
            <a:r>
              <a:rPr lang="en-US" sz="1100" kern="1200" dirty="0">
                <a:solidFill>
                  <a:schemeClr val="tx1"/>
                </a:solidFill>
                <a:effectLst/>
                <a:latin typeface="+mn-lt"/>
                <a:ea typeface="+mn-ea"/>
                <a:cs typeface="+mn-cs"/>
              </a:rPr>
              <a:t>-a few mentioned they have tasted something like this before </a:t>
            </a:r>
          </a:p>
          <a:p>
            <a:r>
              <a:rPr lang="en-US" sz="1100" kern="1200" dirty="0">
                <a:solidFill>
                  <a:schemeClr val="tx1"/>
                </a:solidFill>
                <a:effectLst/>
                <a:latin typeface="+mn-lt"/>
                <a:ea typeface="+mn-ea"/>
                <a:cs typeface="+mn-cs"/>
              </a:rPr>
              <a:t>-“too sweet for the morning” </a:t>
            </a:r>
          </a:p>
          <a:p>
            <a:r>
              <a:rPr lang="en-US" sz="1100" kern="1200" dirty="0">
                <a:solidFill>
                  <a:schemeClr val="tx1"/>
                </a:solidFill>
                <a:effectLst/>
                <a:latin typeface="+mn-lt"/>
                <a:ea typeface="+mn-ea"/>
                <a:cs typeface="+mn-cs"/>
              </a:rPr>
              <a:t>-“Nigerian </a:t>
            </a:r>
            <a:r>
              <a:rPr lang="en-US" sz="1100" kern="1200" dirty="0" err="1">
                <a:solidFill>
                  <a:schemeClr val="tx1"/>
                </a:solidFill>
                <a:effectLst/>
                <a:latin typeface="+mn-lt"/>
                <a:ea typeface="+mn-ea"/>
                <a:cs typeface="+mn-cs"/>
              </a:rPr>
              <a:t>timbits</a:t>
            </a:r>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-“tastes like a paste”</a:t>
            </a:r>
          </a:p>
          <a:p>
            <a:r>
              <a:rPr lang="en-US" sz="1100" b="1" kern="1200" dirty="0">
                <a:solidFill>
                  <a:schemeClr val="tx1"/>
                </a:solidFill>
                <a:effectLst/>
                <a:latin typeface="+mn-lt"/>
                <a:ea typeface="+mn-ea"/>
                <a:cs typeface="+mn-cs"/>
              </a:rPr>
              <a:t>Saw: </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-kids gathered around to look at what these were before eating</a:t>
            </a:r>
          </a:p>
          <a:p>
            <a:r>
              <a:rPr lang="en-US" sz="1100" kern="1200" dirty="0">
                <a:solidFill>
                  <a:schemeClr val="tx1"/>
                </a:solidFill>
                <a:effectLst/>
                <a:latin typeface="+mn-lt"/>
                <a:ea typeface="+mn-ea"/>
                <a:cs typeface="+mn-cs"/>
              </a:rPr>
              <a:t>-asking each other if they liked it or what it was like </a:t>
            </a:r>
          </a:p>
          <a:p>
            <a:r>
              <a:rPr lang="en-US" sz="1100" kern="1200" dirty="0">
                <a:solidFill>
                  <a:schemeClr val="tx1"/>
                </a:solidFill>
                <a:effectLst/>
                <a:latin typeface="+mn-lt"/>
                <a:ea typeface="+mn-ea"/>
                <a:cs typeface="+mn-cs"/>
              </a:rPr>
              <a:t>- mix of staff and students trying it </a:t>
            </a:r>
          </a:p>
          <a:p>
            <a:r>
              <a:rPr lang="en-US" sz="1100" kern="1200" dirty="0">
                <a:solidFill>
                  <a:schemeClr val="tx1"/>
                </a:solidFill>
                <a:effectLst/>
                <a:latin typeface="+mn-lt"/>
                <a:ea typeface="+mn-ea"/>
                <a:cs typeface="+mn-cs"/>
              </a:rPr>
              <a:t>-leadership class was handing out with tongs- some passively some approaching students</a:t>
            </a:r>
          </a:p>
          <a:p>
            <a:r>
              <a:rPr lang="en-US" sz="1100" kern="1200" dirty="0">
                <a:solidFill>
                  <a:schemeClr val="tx1"/>
                </a:solidFill>
                <a:effectLst/>
                <a:latin typeface="+mn-lt"/>
                <a:ea typeface="+mn-ea"/>
                <a:cs typeface="+mn-cs"/>
              </a:rPr>
              <a:t>-a few students walked halls to talk about it and there was a loudspeaker set up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Set up- 2 long tables with QR code displayed- handout printed so students could grab them </a:t>
            </a:r>
          </a:p>
          <a:p>
            <a:pPr marL="0" lvl="0" indent="0" algn="l" rtl="0">
              <a:spcBef>
                <a:spcPts val="1400"/>
              </a:spcBef>
              <a:spcAft>
                <a:spcPts val="0"/>
              </a:spcAft>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3c19f504f3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3c19f504f3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dirty="0"/>
              <a:t>NEED this info from emails… </a:t>
            </a:r>
          </a:p>
          <a:p>
            <a:pPr marL="0" lvl="0" indent="0" algn="l" rtl="0">
              <a:lnSpc>
                <a:spcPct val="115000"/>
              </a:lnSpc>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rot="5400000">
            <a:off x="3928675" y="-2643200"/>
            <a:ext cx="1285500" cy="9142800"/>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660615" y="316549"/>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4800"/>
              <a:buFont typeface="Arial"/>
              <a:buNone/>
            </a:pPr>
            <a:r>
              <a:rPr lang="en" sz="3900" dirty="0">
                <a:solidFill>
                  <a:schemeClr val="lt1"/>
                </a:solidFill>
                <a:latin typeface="Arvo" panose="02000000000000000000" pitchFamily="2" charset="77"/>
                <a:ea typeface="Montserrat"/>
                <a:cs typeface="Montserrat"/>
                <a:sym typeface="Montserrat"/>
              </a:rPr>
              <a:t>CULTERAL DIVERSITY PILOT:</a:t>
            </a:r>
            <a:endParaRPr dirty="0">
              <a:solidFill>
                <a:schemeClr val="lt1"/>
              </a:solidFill>
              <a:latin typeface="Arvo" panose="02000000000000000000" pitchFamily="2" charset="77"/>
              <a:ea typeface="Montserrat"/>
              <a:cs typeface="Montserrat"/>
              <a:sym typeface="Montserrat"/>
            </a:endParaRPr>
          </a:p>
        </p:txBody>
      </p:sp>
      <p:sp>
        <p:nvSpPr>
          <p:cNvPr id="56" name="Google Shape;56;p13"/>
          <p:cNvSpPr txBox="1">
            <a:spLocks noGrp="1"/>
          </p:cNvSpPr>
          <p:nvPr>
            <p:ph type="subTitle" idx="1"/>
          </p:nvPr>
        </p:nvSpPr>
        <p:spPr>
          <a:xfrm>
            <a:off x="692700" y="2834125"/>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ct val="123076"/>
              <a:buFont typeface="Arial"/>
              <a:buNone/>
            </a:pPr>
            <a:r>
              <a:rPr lang="en" sz="2000" b="1" dirty="0">
                <a:solidFill>
                  <a:srgbClr val="000000"/>
                </a:solidFill>
                <a:latin typeface="Montserrat"/>
                <a:ea typeface="Montserrat"/>
                <a:cs typeface="Montserrat"/>
                <a:sym typeface="Montserrat"/>
              </a:rPr>
              <a:t>Westminster &amp; Eagle Heights </a:t>
            </a:r>
          </a:p>
          <a:p>
            <a:pPr marL="0" lvl="0" indent="0" algn="l" rtl="0">
              <a:spcBef>
                <a:spcPts val="0"/>
              </a:spcBef>
              <a:spcAft>
                <a:spcPts val="0"/>
              </a:spcAft>
              <a:buClr>
                <a:srgbClr val="000000"/>
              </a:buClr>
              <a:buSzPct val="123076"/>
              <a:buFont typeface="Arial"/>
              <a:buNone/>
            </a:pPr>
            <a:r>
              <a:rPr lang="en" sz="1600" dirty="0">
                <a:solidFill>
                  <a:srgbClr val="000000"/>
                </a:solidFill>
                <a:latin typeface="Montserrat Medium" pitchFamily="2" charset="77"/>
                <a:ea typeface="Montserrat"/>
                <a:cs typeface="Montserrat"/>
                <a:sym typeface="Montserrat"/>
              </a:rPr>
              <a:t>Partnership with VON-OSNP, </a:t>
            </a:r>
            <a:r>
              <a:rPr lang="en" sz="1600" dirty="0" err="1">
                <a:solidFill>
                  <a:srgbClr val="000000"/>
                </a:solidFill>
                <a:latin typeface="Montserrat Medium" pitchFamily="2" charset="77"/>
                <a:ea typeface="Montserrat"/>
                <a:cs typeface="Montserrat"/>
                <a:sym typeface="Montserrat"/>
              </a:rPr>
              <a:t>GrowingChefs</a:t>
            </a:r>
            <a:r>
              <a:rPr lang="en" sz="1600" dirty="0">
                <a:solidFill>
                  <a:srgbClr val="000000"/>
                </a:solidFill>
                <a:latin typeface="Montserrat Medium" pitchFamily="2" charset="77"/>
                <a:ea typeface="Montserrat"/>
                <a:cs typeface="Montserrat"/>
                <a:sym typeface="Montserrat"/>
              </a:rPr>
              <a:t>! Ontario, and TCDSB</a:t>
            </a:r>
            <a:endParaRPr sz="1100" dirty="0">
              <a:solidFill>
                <a:srgbClr val="000000"/>
              </a:solidFill>
              <a:latin typeface="Montserrat Medium" pitchFamily="2" charset="77"/>
              <a:ea typeface="Montserrat"/>
              <a:cs typeface="Montserrat"/>
              <a:sym typeface="Montserrat"/>
            </a:endParaRPr>
          </a:p>
        </p:txBody>
      </p:sp>
      <p:pic>
        <p:nvPicPr>
          <p:cNvPr id="57" name="Google Shape;57;p13"/>
          <p:cNvPicPr preferRelativeResize="0"/>
          <p:nvPr/>
        </p:nvPicPr>
        <p:blipFill>
          <a:blip r:embed="rId3">
            <a:alphaModFix/>
          </a:blip>
          <a:stretch>
            <a:fillRect/>
          </a:stretch>
        </p:blipFill>
        <p:spPr>
          <a:xfrm>
            <a:off x="855525" y="3715900"/>
            <a:ext cx="2612654" cy="2019449"/>
          </a:xfrm>
          <a:prstGeom prst="rect">
            <a:avLst/>
          </a:prstGeom>
          <a:noFill/>
          <a:ln>
            <a:noFill/>
          </a:ln>
        </p:spPr>
      </p:pic>
      <p:sp>
        <p:nvSpPr>
          <p:cNvPr id="58" name="Google Shape;58;p13"/>
          <p:cNvSpPr/>
          <p:nvPr/>
        </p:nvSpPr>
        <p:spPr>
          <a:xfrm rot="5400000">
            <a:off x="-568825" y="568925"/>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5400000">
            <a:off x="-568825" y="4425388"/>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5400000">
            <a:off x="-568825" y="3139901"/>
            <a:ext cx="1285500"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oogle Shape;61;p13"/>
          <p:cNvPicPr preferRelativeResize="0"/>
          <p:nvPr/>
        </p:nvPicPr>
        <p:blipFill>
          <a:blip r:embed="rId4">
            <a:alphaModFix/>
          </a:blip>
          <a:stretch>
            <a:fillRect/>
          </a:stretch>
        </p:blipFill>
        <p:spPr>
          <a:xfrm>
            <a:off x="282015" y="4356803"/>
            <a:ext cx="757200" cy="737625"/>
          </a:xfrm>
          <a:prstGeom prst="rect">
            <a:avLst/>
          </a:prstGeom>
          <a:noFill/>
          <a:ln>
            <a:noFill/>
          </a:ln>
        </p:spPr>
      </p:pic>
      <p:pic>
        <p:nvPicPr>
          <p:cNvPr id="62" name="Google Shape;62;p13"/>
          <p:cNvPicPr preferRelativeResize="0"/>
          <p:nvPr/>
        </p:nvPicPr>
        <p:blipFill>
          <a:blip r:embed="rId5">
            <a:alphaModFix/>
          </a:blip>
          <a:stretch>
            <a:fillRect/>
          </a:stretch>
        </p:blipFill>
        <p:spPr>
          <a:xfrm>
            <a:off x="993431" y="3934750"/>
            <a:ext cx="2260024" cy="1746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15" name="Google Shape;114;p17">
            <a:extLst>
              <a:ext uri="{FF2B5EF4-FFF2-40B4-BE49-F238E27FC236}">
                <a16:creationId xmlns:a16="http://schemas.microsoft.com/office/drawing/2014/main" id="{DCE6A98D-1C1C-2B7F-3F33-0F907AB5888A}"/>
              </a:ext>
            </a:extLst>
          </p:cNvPr>
          <p:cNvSpPr/>
          <p:nvPr/>
        </p:nvSpPr>
        <p:spPr>
          <a:xfrm rot="5400000">
            <a:off x="5210114" y="579516"/>
            <a:ext cx="4098085" cy="4019911"/>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txBox="1">
            <a:spLocks noGrp="1"/>
          </p:cNvSpPr>
          <p:nvPr>
            <p:ph type="title"/>
          </p:nvPr>
        </p:nvSpPr>
        <p:spPr>
          <a:xfrm>
            <a:off x="961161" y="87293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rvo" panose="02000000000000000000" pitchFamily="2" charset="77"/>
                <a:ea typeface="Montserrat"/>
                <a:cs typeface="Montserrat"/>
                <a:sym typeface="Montserrat"/>
              </a:rPr>
              <a:t>Eid</a:t>
            </a:r>
            <a:endParaRPr dirty="0">
              <a:latin typeface="Arvo" panose="02000000000000000000" pitchFamily="2" charset="77"/>
              <a:ea typeface="Montserrat"/>
              <a:cs typeface="Montserrat"/>
              <a:sym typeface="Montserrat"/>
            </a:endParaRPr>
          </a:p>
        </p:txBody>
      </p:sp>
      <p:sp>
        <p:nvSpPr>
          <p:cNvPr id="275" name="Google Shape;275;p28"/>
          <p:cNvSpPr txBox="1">
            <a:spLocks noGrp="1"/>
          </p:cNvSpPr>
          <p:nvPr>
            <p:ph type="body" idx="1"/>
          </p:nvPr>
        </p:nvSpPr>
        <p:spPr>
          <a:xfrm>
            <a:off x="978268" y="1628586"/>
            <a:ext cx="3866020" cy="31702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Tx/>
              <a:buNone/>
            </a:pPr>
            <a:r>
              <a:rPr lang="en-CA" sz="1600" dirty="0">
                <a:solidFill>
                  <a:srgbClr val="E57200"/>
                </a:solidFill>
                <a:latin typeface="Montserrat Medium"/>
                <a:ea typeface="Montserrat Medium"/>
                <a:cs typeface="Montserrat Medium"/>
                <a:sym typeface="Montserrat Medium"/>
              </a:rPr>
              <a:t>LESSONS LEARNED:</a:t>
            </a:r>
          </a:p>
          <a:p>
            <a:pPr marL="0" lvl="0" indent="0" algn="l" rtl="0">
              <a:spcBef>
                <a:spcPts val="0"/>
              </a:spcBef>
              <a:spcAft>
                <a:spcPts val="0"/>
              </a:spcAft>
              <a:buClrTx/>
              <a:buNone/>
            </a:pPr>
            <a:endParaRPr lang="en-CA" sz="1600" dirty="0">
              <a:solidFill>
                <a:schemeClr val="tx1"/>
              </a:solidFill>
              <a:latin typeface="Montserrat Medium"/>
              <a:ea typeface="Montserrat Medium"/>
              <a:cs typeface="Montserrat Medium"/>
              <a:sym typeface="Montserrat Medium"/>
            </a:endParaRPr>
          </a:p>
          <a:p>
            <a:pPr marL="285750" indent="-285750">
              <a:buClrTx/>
            </a:pPr>
            <a:r>
              <a:rPr lang="en-CA" sz="1600" dirty="0">
                <a:solidFill>
                  <a:schemeClr val="tx1"/>
                </a:solidFill>
                <a:latin typeface="Montserrat Medium"/>
                <a:ea typeface="Montserrat Medium"/>
                <a:cs typeface="Montserrat Medium"/>
                <a:sym typeface="Montserrat Medium"/>
              </a:rPr>
              <a:t>What does celebration truly mean? (treats vs. appreciation) </a:t>
            </a:r>
          </a:p>
          <a:p>
            <a:pPr marL="285750" indent="-285750">
              <a:buClrTx/>
            </a:pPr>
            <a:r>
              <a:rPr lang="en-CA" sz="1600" dirty="0">
                <a:solidFill>
                  <a:schemeClr val="tx1"/>
                </a:solidFill>
                <a:latin typeface="Montserrat Medium"/>
                <a:ea typeface="Montserrat Medium"/>
                <a:cs typeface="Montserrat Medium"/>
                <a:sym typeface="Montserrat Medium"/>
              </a:rPr>
              <a:t>Excitement fatigue – timing of event </a:t>
            </a:r>
          </a:p>
          <a:p>
            <a:pPr marL="0" lvl="0" indent="0" algn="l" rtl="0">
              <a:spcBef>
                <a:spcPts val="0"/>
              </a:spcBef>
              <a:spcAft>
                <a:spcPts val="0"/>
              </a:spcAft>
              <a:buNone/>
            </a:pPr>
            <a:endParaRPr sz="2500" dirty="0">
              <a:solidFill>
                <a:schemeClr val="tx1"/>
              </a:solidFill>
              <a:latin typeface="Montserrat Medium"/>
              <a:ea typeface="Montserrat Medium"/>
              <a:cs typeface="Montserrat Medium"/>
              <a:sym typeface="Montserrat Medium"/>
            </a:endParaRPr>
          </a:p>
        </p:txBody>
      </p:sp>
      <p:pic>
        <p:nvPicPr>
          <p:cNvPr id="278" name="Google Shape;278;p28"/>
          <p:cNvPicPr preferRelativeResize="0"/>
          <p:nvPr/>
        </p:nvPicPr>
        <p:blipFill>
          <a:blip r:embed="rId3">
            <a:alphaModFix/>
          </a:blip>
          <a:stretch>
            <a:fillRect/>
          </a:stretch>
        </p:blipFill>
        <p:spPr>
          <a:xfrm>
            <a:off x="247380" y="4564083"/>
            <a:ext cx="488116" cy="475500"/>
          </a:xfrm>
          <a:prstGeom prst="rect">
            <a:avLst/>
          </a:prstGeom>
          <a:noFill/>
          <a:ln>
            <a:noFill/>
          </a:ln>
        </p:spPr>
      </p:pic>
      <p:pic>
        <p:nvPicPr>
          <p:cNvPr id="279" name="Google Shape;279;p28"/>
          <p:cNvPicPr preferRelativeResize="0"/>
          <p:nvPr/>
        </p:nvPicPr>
        <p:blipFill rotWithShape="1">
          <a:blip r:embed="rId4">
            <a:alphaModFix/>
          </a:blip>
          <a:srcRect r="49031"/>
          <a:stretch/>
        </p:blipFill>
        <p:spPr>
          <a:xfrm>
            <a:off x="705980" y="4292013"/>
            <a:ext cx="742548" cy="1126099"/>
          </a:xfrm>
          <a:prstGeom prst="rect">
            <a:avLst/>
          </a:prstGeom>
          <a:noFill/>
          <a:ln>
            <a:noFill/>
          </a:ln>
        </p:spPr>
      </p:pic>
      <p:pic>
        <p:nvPicPr>
          <p:cNvPr id="6" name="imageSelected1" descr="ec06f337-6560-4c9b-a7bc-e21dc52a7c66">
            <a:extLst>
              <a:ext uri="{FF2B5EF4-FFF2-40B4-BE49-F238E27FC236}">
                <a16:creationId xmlns:a16="http://schemas.microsoft.com/office/drawing/2014/main" id="{51D02334-71AC-75A1-0D55-39BBE29B8D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215" b="13531"/>
          <a:stretch/>
        </p:blipFill>
        <p:spPr bwMode="auto">
          <a:xfrm>
            <a:off x="5461851" y="750135"/>
            <a:ext cx="4019910" cy="370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110;p17">
            <a:extLst>
              <a:ext uri="{FF2B5EF4-FFF2-40B4-BE49-F238E27FC236}">
                <a16:creationId xmlns:a16="http://schemas.microsoft.com/office/drawing/2014/main" id="{7270D0C7-BE9D-73AB-D81A-28CD68E9555D}"/>
              </a:ext>
            </a:extLst>
          </p:cNvPr>
          <p:cNvSpPr/>
          <p:nvPr/>
        </p:nvSpPr>
        <p:spPr>
          <a:xfrm rot="5400000">
            <a:off x="-571441" y="3139899"/>
            <a:ext cx="1285500" cy="147601"/>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p17">
            <a:extLst>
              <a:ext uri="{FF2B5EF4-FFF2-40B4-BE49-F238E27FC236}">
                <a16:creationId xmlns:a16="http://schemas.microsoft.com/office/drawing/2014/main" id="{B97AE0C6-5D69-585A-015B-7894A28D411A}"/>
              </a:ext>
            </a:extLst>
          </p:cNvPr>
          <p:cNvSpPr/>
          <p:nvPr/>
        </p:nvSpPr>
        <p:spPr>
          <a:xfrm rot="5400000">
            <a:off x="-571440" y="568950"/>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p17">
            <a:extLst>
              <a:ext uri="{FF2B5EF4-FFF2-40B4-BE49-F238E27FC236}">
                <a16:creationId xmlns:a16="http://schemas.microsoft.com/office/drawing/2014/main" id="{B72E7744-6C93-BB0E-6B76-85CC94419306}"/>
              </a:ext>
            </a:extLst>
          </p:cNvPr>
          <p:cNvSpPr/>
          <p:nvPr/>
        </p:nvSpPr>
        <p:spPr>
          <a:xfrm rot="5400000">
            <a:off x="-571440" y="1854419"/>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p17">
            <a:extLst>
              <a:ext uri="{FF2B5EF4-FFF2-40B4-BE49-F238E27FC236}">
                <a16:creationId xmlns:a16="http://schemas.microsoft.com/office/drawing/2014/main" id="{CAE1125D-8E51-DDFA-4215-5419E26DF7B1}"/>
              </a:ext>
            </a:extLst>
          </p:cNvPr>
          <p:cNvSpPr/>
          <p:nvPr/>
        </p:nvSpPr>
        <p:spPr>
          <a:xfrm rot="5400000">
            <a:off x="-571440" y="4425401"/>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p:nvPr/>
        </p:nvSpPr>
        <p:spPr>
          <a:xfrm rot="5400000">
            <a:off x="-214081" y="2979541"/>
            <a:ext cx="3555012"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a:off x="1635012" y="4683244"/>
            <a:ext cx="2860743"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0"/>
          <p:cNvSpPr/>
          <p:nvPr/>
        </p:nvSpPr>
        <p:spPr>
          <a:xfrm rot="5400000">
            <a:off x="2642109" y="2831938"/>
            <a:ext cx="355501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1489625" y="1128230"/>
            <a:ext cx="2861914"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0"/>
          <p:cNvPicPr preferRelativeResize="0"/>
          <p:nvPr/>
        </p:nvPicPr>
        <p:blipFill>
          <a:blip r:embed="rId3">
            <a:alphaModFix/>
          </a:blip>
          <a:stretch>
            <a:fillRect/>
          </a:stretch>
        </p:blipFill>
        <p:spPr>
          <a:xfrm>
            <a:off x="8545516" y="4246275"/>
            <a:ext cx="488116" cy="475500"/>
          </a:xfrm>
          <a:prstGeom prst="rect">
            <a:avLst/>
          </a:prstGeom>
          <a:noFill/>
          <a:ln>
            <a:noFill/>
          </a:ln>
        </p:spPr>
      </p:pic>
      <p:pic>
        <p:nvPicPr>
          <p:cNvPr id="159" name="Google Shape;159;p20"/>
          <p:cNvPicPr preferRelativeResize="0"/>
          <p:nvPr/>
        </p:nvPicPr>
        <p:blipFill rotWithShape="1">
          <a:blip r:embed="rId4">
            <a:alphaModFix/>
          </a:blip>
          <a:srcRect r="49031"/>
          <a:stretch/>
        </p:blipFill>
        <p:spPr>
          <a:xfrm>
            <a:off x="8267716" y="4357645"/>
            <a:ext cx="742548" cy="1126099"/>
          </a:xfrm>
          <a:prstGeom prst="rect">
            <a:avLst/>
          </a:prstGeom>
          <a:noFill/>
          <a:ln>
            <a:noFill/>
          </a:ln>
        </p:spPr>
      </p:pic>
      <p:sp>
        <p:nvSpPr>
          <p:cNvPr id="2" name="Google Shape;274;p28">
            <a:extLst>
              <a:ext uri="{FF2B5EF4-FFF2-40B4-BE49-F238E27FC236}">
                <a16:creationId xmlns:a16="http://schemas.microsoft.com/office/drawing/2014/main" id="{77C2794E-D614-DD3F-6FC4-8778DBB61416}"/>
              </a:ext>
            </a:extLst>
          </p:cNvPr>
          <p:cNvSpPr txBox="1">
            <a:spLocks/>
          </p:cNvSpPr>
          <p:nvPr/>
        </p:nvSpPr>
        <p:spPr>
          <a:xfrm>
            <a:off x="286350" y="398687"/>
            <a:ext cx="8520600" cy="572700"/>
          </a:xfrm>
          <a:prstGeom prst="rect">
            <a:avLst/>
          </a:prstGeom>
          <a:noFill/>
          <a:ln>
            <a:noFill/>
          </a:ln>
        </p:spPr>
        <p:txBody>
          <a:bodyPr spcFirstLastPara="1" wrap="square" lIns="91425" tIns="91425" rIns="91425" bIns="91425" anchor="t" anchorCtr="0">
            <a:normAutofit fontScale="8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CA" dirty="0">
                <a:latin typeface="Arvo" panose="02000000000000000000" pitchFamily="2" charset="77"/>
                <a:ea typeface="Montserrat"/>
                <a:cs typeface="Montserrat"/>
                <a:sym typeface="Montserrat"/>
              </a:rPr>
              <a:t>Indigenous History Month</a:t>
            </a:r>
          </a:p>
        </p:txBody>
      </p:sp>
      <p:pic>
        <p:nvPicPr>
          <p:cNvPr id="3" name="Content Placeholder 5">
            <a:extLst>
              <a:ext uri="{FF2B5EF4-FFF2-40B4-BE49-F238E27FC236}">
                <a16:creationId xmlns:a16="http://schemas.microsoft.com/office/drawing/2014/main" id="{124A0223-CCF8-F4C8-BCF0-2A1C0CF4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013" y="1275834"/>
            <a:ext cx="2715355" cy="3407413"/>
          </a:xfrm>
          <a:prstGeom prst="rect">
            <a:avLst/>
          </a:prstGeom>
        </p:spPr>
      </p:pic>
      <p:pic>
        <p:nvPicPr>
          <p:cNvPr id="4" name="Picture 3">
            <a:extLst>
              <a:ext uri="{FF2B5EF4-FFF2-40B4-BE49-F238E27FC236}">
                <a16:creationId xmlns:a16="http://schemas.microsoft.com/office/drawing/2014/main" id="{4EBF4CB3-40B0-9AFE-53B7-799E0223020D}"/>
              </a:ext>
            </a:extLst>
          </p:cNvPr>
          <p:cNvPicPr>
            <a:picLocks noChangeAspect="1"/>
          </p:cNvPicPr>
          <p:nvPr/>
        </p:nvPicPr>
        <p:blipFill>
          <a:blip r:embed="rId6"/>
          <a:stretch>
            <a:fillRect/>
          </a:stretch>
        </p:blipFill>
        <p:spPr>
          <a:xfrm>
            <a:off x="5019888" y="1230882"/>
            <a:ext cx="2591962" cy="3452365"/>
          </a:xfrm>
          <a:prstGeom prst="rect">
            <a:avLst/>
          </a:prstGeom>
        </p:spPr>
      </p:pic>
      <p:sp>
        <p:nvSpPr>
          <p:cNvPr id="9" name="Google Shape;153;p20">
            <a:extLst>
              <a:ext uri="{FF2B5EF4-FFF2-40B4-BE49-F238E27FC236}">
                <a16:creationId xmlns:a16="http://schemas.microsoft.com/office/drawing/2014/main" id="{94902257-3449-4E1D-2555-3B15DBCFF8DB}"/>
              </a:ext>
            </a:extLst>
          </p:cNvPr>
          <p:cNvSpPr/>
          <p:nvPr/>
        </p:nvSpPr>
        <p:spPr>
          <a:xfrm rot="5400000">
            <a:off x="3169115" y="2939784"/>
            <a:ext cx="3555012"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0">
            <a:extLst>
              <a:ext uri="{FF2B5EF4-FFF2-40B4-BE49-F238E27FC236}">
                <a16:creationId xmlns:a16="http://schemas.microsoft.com/office/drawing/2014/main" id="{108D5658-DF4F-4C76-659A-8A0B7DB37592}"/>
              </a:ext>
            </a:extLst>
          </p:cNvPr>
          <p:cNvSpPr/>
          <p:nvPr/>
        </p:nvSpPr>
        <p:spPr>
          <a:xfrm>
            <a:off x="5024710" y="4643487"/>
            <a:ext cx="27160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0">
            <a:extLst>
              <a:ext uri="{FF2B5EF4-FFF2-40B4-BE49-F238E27FC236}">
                <a16:creationId xmlns:a16="http://schemas.microsoft.com/office/drawing/2014/main" id="{1384BA18-A6D9-D2D6-5264-7A261138956A}"/>
              </a:ext>
            </a:extLst>
          </p:cNvPr>
          <p:cNvSpPr/>
          <p:nvPr/>
        </p:nvSpPr>
        <p:spPr>
          <a:xfrm rot="5400000">
            <a:off x="5892150" y="2792177"/>
            <a:ext cx="355501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0">
            <a:extLst>
              <a:ext uri="{FF2B5EF4-FFF2-40B4-BE49-F238E27FC236}">
                <a16:creationId xmlns:a16="http://schemas.microsoft.com/office/drawing/2014/main" id="{460F5D61-FB02-458F-D9BD-AC68A107BED2}"/>
              </a:ext>
            </a:extLst>
          </p:cNvPr>
          <p:cNvSpPr/>
          <p:nvPr/>
        </p:nvSpPr>
        <p:spPr>
          <a:xfrm>
            <a:off x="4868930" y="1088473"/>
            <a:ext cx="2726925"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p:nvPr/>
        </p:nvSpPr>
        <p:spPr>
          <a:xfrm rot="5400000">
            <a:off x="3928675" y="-3928650"/>
            <a:ext cx="1285500" cy="9142800"/>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a:spLocks noGrp="1"/>
          </p:cNvSpPr>
          <p:nvPr>
            <p:ph type="title"/>
          </p:nvPr>
        </p:nvSpPr>
        <p:spPr>
          <a:xfrm>
            <a:off x="622225" y="50158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chemeClr val="lt1"/>
                </a:solidFill>
                <a:latin typeface="Arvo" panose="02000000000000000000" pitchFamily="2" charset="77"/>
                <a:ea typeface="Montserrat"/>
                <a:cs typeface="Montserrat"/>
                <a:sym typeface="Montserrat"/>
              </a:rPr>
              <a:t>Storytelling and Experiencing </a:t>
            </a:r>
            <a:endParaRPr sz="3000" dirty="0">
              <a:solidFill>
                <a:schemeClr val="lt1"/>
              </a:solidFill>
              <a:latin typeface="Arvo" panose="02000000000000000000" pitchFamily="2" charset="77"/>
              <a:ea typeface="Montserrat"/>
              <a:cs typeface="Montserrat"/>
              <a:sym typeface="Montserrat"/>
            </a:endParaRPr>
          </a:p>
        </p:txBody>
      </p:sp>
      <p:sp>
        <p:nvSpPr>
          <p:cNvPr id="168" name="Google Shape;168;p21"/>
          <p:cNvSpPr txBox="1">
            <a:spLocks noGrp="1"/>
          </p:cNvSpPr>
          <p:nvPr>
            <p:ph type="body" idx="1"/>
          </p:nvPr>
        </p:nvSpPr>
        <p:spPr>
          <a:xfrm>
            <a:off x="790040" y="1506651"/>
            <a:ext cx="7562770" cy="3416400"/>
          </a:xfrm>
          <a:prstGeom prst="rect">
            <a:avLst/>
          </a:prstGeom>
        </p:spPr>
        <p:txBody>
          <a:bodyPr spcFirstLastPara="1" wrap="square" lIns="91425" tIns="91425" rIns="91425" bIns="91425" anchor="t" anchorCtr="0">
            <a:normAutofit/>
          </a:bodyPr>
          <a:lstStyle/>
          <a:p>
            <a:pPr>
              <a:buClrTx/>
            </a:pPr>
            <a:r>
              <a:rPr lang="en-US" sz="1800" dirty="0">
                <a:solidFill>
                  <a:schemeClr val="tx1"/>
                </a:solidFill>
                <a:latin typeface="Montserrat Medium" pitchFamily="2" charset="77"/>
              </a:rPr>
              <a:t>Exploration with peers = greater chance of engagement and willingness to try new things ( both in JK class and in halls of SS) </a:t>
            </a:r>
          </a:p>
          <a:p>
            <a:pPr>
              <a:buClrTx/>
            </a:pPr>
            <a:r>
              <a:rPr lang="en-US" sz="1800" dirty="0">
                <a:solidFill>
                  <a:schemeClr val="tx1"/>
                </a:solidFill>
                <a:latin typeface="Montserrat Medium" pitchFamily="2" charset="77"/>
              </a:rPr>
              <a:t>Connection emotionally is HUGE for formation of  something that is not familiar ex/ if you are not Nigerian and you hear the word </a:t>
            </a:r>
            <a:r>
              <a:rPr lang="en-US" sz="1800" dirty="0" err="1">
                <a:solidFill>
                  <a:schemeClr val="tx1"/>
                </a:solidFill>
                <a:latin typeface="Montserrat Medium" pitchFamily="2" charset="77"/>
              </a:rPr>
              <a:t>Daakwa</a:t>
            </a:r>
            <a:r>
              <a:rPr lang="en-US" sz="1800" dirty="0">
                <a:solidFill>
                  <a:schemeClr val="tx1"/>
                </a:solidFill>
                <a:latin typeface="Montserrat Medium" pitchFamily="2" charset="77"/>
              </a:rPr>
              <a:t> you have no relationship to this “thing” BUT if you hear a story of excitement anticipating a food that signifies joy and love, you would be more willing to try (adults included!) </a:t>
            </a:r>
          </a:p>
        </p:txBody>
      </p:sp>
      <p:sp>
        <p:nvSpPr>
          <p:cNvPr id="169" name="Google Shape;169;p21"/>
          <p:cNvSpPr/>
          <p:nvPr/>
        </p:nvSpPr>
        <p:spPr>
          <a:xfrm rot="5400000">
            <a:off x="-568825" y="1855557"/>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rot="5400000">
            <a:off x="-568825" y="3141051"/>
            <a:ext cx="1285500"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rot="5400000">
            <a:off x="-568825" y="4426564"/>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278;p28">
            <a:extLst>
              <a:ext uri="{FF2B5EF4-FFF2-40B4-BE49-F238E27FC236}">
                <a16:creationId xmlns:a16="http://schemas.microsoft.com/office/drawing/2014/main" id="{B1CF46A6-E96A-7FAB-51A1-B8542471CC31}"/>
              </a:ext>
            </a:extLst>
          </p:cNvPr>
          <p:cNvPicPr preferRelativeResize="0"/>
          <p:nvPr/>
        </p:nvPicPr>
        <p:blipFill>
          <a:blip r:embed="rId3">
            <a:alphaModFix/>
          </a:blip>
          <a:stretch>
            <a:fillRect/>
          </a:stretch>
        </p:blipFill>
        <p:spPr>
          <a:xfrm>
            <a:off x="247380" y="4564083"/>
            <a:ext cx="488116" cy="475500"/>
          </a:xfrm>
          <a:prstGeom prst="rect">
            <a:avLst/>
          </a:prstGeom>
          <a:noFill/>
          <a:ln>
            <a:noFill/>
          </a:ln>
        </p:spPr>
      </p:pic>
      <p:pic>
        <p:nvPicPr>
          <p:cNvPr id="9" name="Google Shape;279;p28">
            <a:extLst>
              <a:ext uri="{FF2B5EF4-FFF2-40B4-BE49-F238E27FC236}">
                <a16:creationId xmlns:a16="http://schemas.microsoft.com/office/drawing/2014/main" id="{3707FE8A-294C-1CAA-FEFB-9F13B9177057}"/>
              </a:ext>
            </a:extLst>
          </p:cNvPr>
          <p:cNvPicPr preferRelativeResize="0"/>
          <p:nvPr/>
        </p:nvPicPr>
        <p:blipFill rotWithShape="1">
          <a:blip r:embed="rId4">
            <a:alphaModFix/>
          </a:blip>
          <a:srcRect r="49031"/>
          <a:stretch/>
        </p:blipFill>
        <p:spPr>
          <a:xfrm>
            <a:off x="705980" y="4292013"/>
            <a:ext cx="742548" cy="1126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p:nvPr/>
        </p:nvSpPr>
        <p:spPr>
          <a:xfrm rot="5400000">
            <a:off x="-568925" y="568950"/>
            <a:ext cx="1285500" cy="147600"/>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a:spLocks noGrp="1"/>
          </p:cNvSpPr>
          <p:nvPr>
            <p:ph type="title"/>
          </p:nvPr>
        </p:nvSpPr>
        <p:spPr>
          <a:xfrm>
            <a:off x="622225" y="50158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chemeClr val="tx1"/>
                </a:solidFill>
                <a:latin typeface="Arvo" panose="02000000000000000000" pitchFamily="2" charset="77"/>
                <a:ea typeface="Montserrat"/>
                <a:cs typeface="Montserrat"/>
                <a:sym typeface="Montserrat"/>
              </a:rPr>
              <a:t>Takeaways and Next Steps</a:t>
            </a:r>
            <a:endParaRPr sz="3000" dirty="0">
              <a:solidFill>
                <a:schemeClr val="tx1"/>
              </a:solidFill>
              <a:latin typeface="Arvo" panose="02000000000000000000" pitchFamily="2" charset="77"/>
              <a:ea typeface="Montserrat"/>
              <a:cs typeface="Montserrat"/>
              <a:sym typeface="Montserrat"/>
            </a:endParaRPr>
          </a:p>
        </p:txBody>
      </p:sp>
      <p:sp>
        <p:nvSpPr>
          <p:cNvPr id="169" name="Google Shape;169;p21"/>
          <p:cNvSpPr/>
          <p:nvPr/>
        </p:nvSpPr>
        <p:spPr>
          <a:xfrm rot="5400000">
            <a:off x="3929312" y="-2642581"/>
            <a:ext cx="1285500" cy="9143875"/>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rot="5400000">
            <a:off x="-568825" y="3141051"/>
            <a:ext cx="1285500"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rot="5400000">
            <a:off x="-568825" y="4426564"/>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txBox="1">
            <a:spLocks noGrp="1"/>
          </p:cNvSpPr>
          <p:nvPr>
            <p:ph type="body" idx="1"/>
          </p:nvPr>
        </p:nvSpPr>
        <p:spPr>
          <a:xfrm>
            <a:off x="591090" y="1419612"/>
            <a:ext cx="8109545" cy="3579108"/>
          </a:xfrm>
          <a:prstGeom prst="rect">
            <a:avLst/>
          </a:prstGeom>
        </p:spPr>
        <p:txBody>
          <a:bodyPr spcFirstLastPara="1" wrap="square" lIns="91425" tIns="91425" rIns="91425" bIns="91425" anchor="t" anchorCtr="0">
            <a:normAutofit fontScale="92500"/>
          </a:bodyPr>
          <a:lstStyle/>
          <a:p>
            <a:pPr>
              <a:buClrTx/>
            </a:pPr>
            <a:r>
              <a:rPr lang="en-US" sz="1700" dirty="0">
                <a:solidFill>
                  <a:schemeClr val="bg1"/>
                </a:solidFill>
                <a:latin typeface="Montserrat Medium" pitchFamily="2" charset="77"/>
              </a:rPr>
              <a:t>Resource can be used for years to come in schools and  family settings </a:t>
            </a:r>
          </a:p>
          <a:p>
            <a:pPr>
              <a:buClrTx/>
            </a:pPr>
            <a:r>
              <a:rPr lang="en-US" sz="1700" dirty="0">
                <a:solidFill>
                  <a:schemeClr val="bg1"/>
                </a:solidFill>
                <a:latin typeface="Montserrat Medium" pitchFamily="2" charset="77"/>
              </a:rPr>
              <a:t>Storytelling is EVERYTHING </a:t>
            </a:r>
          </a:p>
          <a:p>
            <a:pPr>
              <a:buClrTx/>
            </a:pPr>
            <a:r>
              <a:rPr lang="en-US" sz="1700" dirty="0">
                <a:solidFill>
                  <a:schemeClr val="bg1"/>
                </a:solidFill>
                <a:latin typeface="Montserrat Medium" pitchFamily="2" charset="77"/>
              </a:rPr>
              <a:t>Students preferred a “breakfast” item of cultural significance vs. a treat </a:t>
            </a:r>
          </a:p>
          <a:p>
            <a:pPr marL="0" indent="0">
              <a:buClrTx/>
              <a:buNone/>
            </a:pPr>
            <a:endParaRPr lang="en-US" sz="1700" dirty="0">
              <a:solidFill>
                <a:schemeClr val="tx1"/>
              </a:solidFill>
              <a:latin typeface="Montserrat Medium" pitchFamily="2" charset="77"/>
            </a:endParaRPr>
          </a:p>
          <a:p>
            <a:pPr marL="0" indent="0">
              <a:buClrTx/>
              <a:buNone/>
            </a:pPr>
            <a:endParaRPr lang="en-US" sz="900" dirty="0">
              <a:solidFill>
                <a:schemeClr val="tx1"/>
              </a:solidFill>
              <a:latin typeface="Montserrat Medium" pitchFamily="2" charset="77"/>
            </a:endParaRPr>
          </a:p>
          <a:p>
            <a:pPr marL="0" indent="0">
              <a:buClrTx/>
              <a:buNone/>
            </a:pPr>
            <a:r>
              <a:rPr lang="en-US" sz="1700" dirty="0">
                <a:solidFill>
                  <a:schemeClr val="tx1"/>
                </a:solidFill>
                <a:latin typeface="Montserrat Medium" pitchFamily="2" charset="77"/>
              </a:rPr>
              <a:t>Next steps: </a:t>
            </a:r>
          </a:p>
          <a:p>
            <a:pPr>
              <a:buClrTx/>
            </a:pPr>
            <a:r>
              <a:rPr lang="en-US" sz="1700" dirty="0">
                <a:solidFill>
                  <a:schemeClr val="tx1"/>
                </a:solidFill>
                <a:latin typeface="Montserrat Medium" pitchFamily="2" charset="77"/>
              </a:rPr>
              <a:t>with what is already developed – open it to all schools with the resonation of resource </a:t>
            </a:r>
          </a:p>
          <a:p>
            <a:pPr>
              <a:buClrTx/>
            </a:pPr>
            <a:r>
              <a:rPr lang="en-US" sz="1700" dirty="0">
                <a:solidFill>
                  <a:schemeClr val="tx1"/>
                </a:solidFill>
                <a:latin typeface="Montserrat Medium" pitchFamily="2" charset="77"/>
              </a:rPr>
              <a:t>Secure funding for this to continue to grow .. More schools/ boards/cultural events </a:t>
            </a:r>
          </a:p>
          <a:p>
            <a:pPr>
              <a:buClrTx/>
            </a:pPr>
            <a:r>
              <a:rPr lang="en-US" sz="1700" dirty="0">
                <a:solidFill>
                  <a:schemeClr val="tx1"/>
                </a:solidFill>
                <a:latin typeface="Montserrat Medium" pitchFamily="2" charset="77"/>
              </a:rPr>
              <a:t>Findings from students- suggestions of other celebrations … being ______</a:t>
            </a:r>
          </a:p>
          <a:p>
            <a:pPr marL="139700" indent="0">
              <a:buNone/>
            </a:pPr>
            <a:endParaRPr lang="en-US" sz="2800" dirty="0"/>
          </a:p>
        </p:txBody>
      </p:sp>
      <p:pic>
        <p:nvPicPr>
          <p:cNvPr id="2" name="Google Shape;278;p28">
            <a:extLst>
              <a:ext uri="{FF2B5EF4-FFF2-40B4-BE49-F238E27FC236}">
                <a16:creationId xmlns:a16="http://schemas.microsoft.com/office/drawing/2014/main" id="{AB95E63F-224F-231D-9C9B-C0DBA6A3A9AC}"/>
              </a:ext>
            </a:extLst>
          </p:cNvPr>
          <p:cNvPicPr preferRelativeResize="0"/>
          <p:nvPr/>
        </p:nvPicPr>
        <p:blipFill>
          <a:blip r:embed="rId3">
            <a:alphaModFix/>
          </a:blip>
          <a:stretch>
            <a:fillRect/>
          </a:stretch>
        </p:blipFill>
        <p:spPr>
          <a:xfrm>
            <a:off x="7870761" y="104450"/>
            <a:ext cx="488116" cy="475500"/>
          </a:xfrm>
          <a:prstGeom prst="rect">
            <a:avLst/>
          </a:prstGeom>
          <a:noFill/>
          <a:ln>
            <a:noFill/>
          </a:ln>
        </p:spPr>
      </p:pic>
      <p:pic>
        <p:nvPicPr>
          <p:cNvPr id="3" name="Google Shape;279;p28">
            <a:extLst>
              <a:ext uri="{FF2B5EF4-FFF2-40B4-BE49-F238E27FC236}">
                <a16:creationId xmlns:a16="http://schemas.microsoft.com/office/drawing/2014/main" id="{582FE9C2-AA0A-0D27-C490-E65CBA9A3580}"/>
              </a:ext>
            </a:extLst>
          </p:cNvPr>
          <p:cNvPicPr preferRelativeResize="0"/>
          <p:nvPr/>
        </p:nvPicPr>
        <p:blipFill rotWithShape="1">
          <a:blip r:embed="rId4">
            <a:alphaModFix/>
          </a:blip>
          <a:srcRect r="49031"/>
          <a:stretch/>
        </p:blipFill>
        <p:spPr>
          <a:xfrm>
            <a:off x="8329361" y="-167620"/>
            <a:ext cx="742548" cy="1126099"/>
          </a:xfrm>
          <a:prstGeom prst="rect">
            <a:avLst/>
          </a:prstGeom>
          <a:noFill/>
          <a:ln>
            <a:noFill/>
          </a:ln>
        </p:spPr>
      </p:pic>
    </p:spTree>
    <p:extLst>
      <p:ext uri="{BB962C8B-B14F-4D97-AF65-F5344CB8AC3E}">
        <p14:creationId xmlns:p14="http://schemas.microsoft.com/office/powerpoint/2010/main" val="375751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p:nvPr/>
        </p:nvSpPr>
        <p:spPr>
          <a:xfrm rot="5400000">
            <a:off x="-568825" y="568925"/>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rot="5400000">
            <a:off x="3934025" y="-2648450"/>
            <a:ext cx="1285500" cy="91533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rot="5400000">
            <a:off x="-568825" y="3139863"/>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rot="5400000">
            <a:off x="-568825" y="4425376"/>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txBox="1">
            <a:spLocks noGrp="1"/>
          </p:cNvSpPr>
          <p:nvPr>
            <p:ph type="title"/>
          </p:nvPr>
        </p:nvSpPr>
        <p:spPr>
          <a:xfrm>
            <a:off x="908142" y="1119850"/>
            <a:ext cx="8571300" cy="1616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rgbClr val="000000"/>
              </a:buClr>
              <a:buSzPts val="4800"/>
              <a:buFont typeface="Arial"/>
              <a:buNone/>
            </a:pPr>
            <a:r>
              <a:rPr lang="en" sz="3900" dirty="0">
                <a:solidFill>
                  <a:schemeClr val="lt1"/>
                </a:solidFill>
                <a:latin typeface="Arvo" panose="02000000000000000000" pitchFamily="2" charset="77"/>
                <a:ea typeface="Montserrat Medium"/>
                <a:cs typeface="Montserrat Medium"/>
                <a:sym typeface="Montserrat Medium"/>
              </a:rPr>
              <a:t>THANK YOU TO:</a:t>
            </a:r>
            <a:endParaRPr dirty="0">
              <a:solidFill>
                <a:schemeClr val="lt1"/>
              </a:solidFill>
              <a:latin typeface="Arvo" panose="02000000000000000000" pitchFamily="2" charset="77"/>
              <a:ea typeface="Montserrat Medium"/>
              <a:cs typeface="Montserrat Medium"/>
              <a:sym typeface="Montserrat Medium"/>
            </a:endParaRPr>
          </a:p>
        </p:txBody>
      </p:sp>
      <p:pic>
        <p:nvPicPr>
          <p:cNvPr id="291" name="Google Shape;291;p29"/>
          <p:cNvPicPr preferRelativeResize="0"/>
          <p:nvPr/>
        </p:nvPicPr>
        <p:blipFill>
          <a:blip r:embed="rId3">
            <a:alphaModFix/>
          </a:blip>
          <a:stretch>
            <a:fillRect/>
          </a:stretch>
        </p:blipFill>
        <p:spPr>
          <a:xfrm>
            <a:off x="7749751" y="4584858"/>
            <a:ext cx="488116" cy="475500"/>
          </a:xfrm>
          <a:prstGeom prst="rect">
            <a:avLst/>
          </a:prstGeom>
          <a:noFill/>
          <a:ln>
            <a:noFill/>
          </a:ln>
        </p:spPr>
      </p:pic>
      <p:pic>
        <p:nvPicPr>
          <p:cNvPr id="292" name="Google Shape;292;p29"/>
          <p:cNvPicPr preferRelativeResize="0"/>
          <p:nvPr/>
        </p:nvPicPr>
        <p:blipFill rotWithShape="1">
          <a:blip r:embed="rId4">
            <a:alphaModFix/>
          </a:blip>
          <a:srcRect r="49031"/>
          <a:stretch/>
        </p:blipFill>
        <p:spPr>
          <a:xfrm>
            <a:off x="8208351" y="4312788"/>
            <a:ext cx="742548" cy="1126099"/>
          </a:xfrm>
          <a:prstGeom prst="rect">
            <a:avLst/>
          </a:prstGeom>
          <a:noFill/>
          <a:ln>
            <a:noFill/>
          </a:ln>
        </p:spPr>
      </p:pic>
      <p:sp>
        <p:nvSpPr>
          <p:cNvPr id="293" name="Google Shape;293;p29"/>
          <p:cNvSpPr txBox="1"/>
          <p:nvPr/>
        </p:nvSpPr>
        <p:spPr>
          <a:xfrm>
            <a:off x="935649" y="2897046"/>
            <a:ext cx="7685700" cy="1415742"/>
          </a:xfrm>
          <a:prstGeom prst="rect">
            <a:avLst/>
          </a:prstGeom>
          <a:noFill/>
          <a:ln>
            <a:noFill/>
          </a:ln>
        </p:spPr>
        <p:txBody>
          <a:bodyPr spcFirstLastPara="1" wrap="square" lIns="91425" tIns="91425" rIns="91425" bIns="91425" anchor="t" anchorCtr="0">
            <a:spAutoFit/>
          </a:bodyPr>
          <a:lstStyle/>
          <a:p>
            <a:pPr marL="285750" lvl="0" indent="-285750" rtl="0">
              <a:spcBef>
                <a:spcPts val="0"/>
              </a:spcBef>
              <a:spcAft>
                <a:spcPts val="0"/>
              </a:spcAft>
              <a:buFont typeface="Arial" panose="020B0604020202020204" pitchFamily="34" charset="0"/>
              <a:buChar char="•"/>
            </a:pPr>
            <a:r>
              <a:rPr lang="en" sz="1600" dirty="0" err="1">
                <a:latin typeface="Montserrat Medium"/>
                <a:ea typeface="Montserrat Medium"/>
                <a:cs typeface="Montserrat Medium"/>
                <a:sym typeface="Montserrat Medium"/>
              </a:rPr>
              <a:t>GrowingChefs</a:t>
            </a:r>
            <a:r>
              <a:rPr lang="en" sz="1600" dirty="0">
                <a:latin typeface="Montserrat Medium"/>
                <a:ea typeface="Montserrat Medium"/>
                <a:cs typeface="Montserrat Medium"/>
                <a:sym typeface="Montserrat Medium"/>
              </a:rPr>
              <a:t>! Ontario</a:t>
            </a:r>
          </a:p>
          <a:p>
            <a:pPr marL="285750" lvl="0" indent="-285750" rtl="0">
              <a:spcBef>
                <a:spcPts val="0"/>
              </a:spcBef>
              <a:spcAft>
                <a:spcPts val="0"/>
              </a:spcAft>
              <a:buFont typeface="Arial" panose="020B0604020202020204" pitchFamily="34" charset="0"/>
              <a:buChar char="•"/>
            </a:pPr>
            <a:r>
              <a:rPr lang="en" sz="1600" dirty="0">
                <a:latin typeface="Montserrat Medium"/>
                <a:ea typeface="Montserrat Medium"/>
                <a:cs typeface="Montserrat Medium"/>
                <a:sym typeface="Montserrat Medium"/>
              </a:rPr>
              <a:t>Yaya’s Kitchen</a:t>
            </a:r>
          </a:p>
          <a:p>
            <a:pPr marL="285750" lvl="0" indent="-285750" rtl="0">
              <a:spcBef>
                <a:spcPts val="0"/>
              </a:spcBef>
              <a:spcAft>
                <a:spcPts val="0"/>
              </a:spcAft>
              <a:buFont typeface="Arial" panose="020B0604020202020204" pitchFamily="34" charset="0"/>
              <a:buChar char="•"/>
            </a:pPr>
            <a:r>
              <a:rPr lang="en" sz="1600" dirty="0" err="1">
                <a:latin typeface="Montserrat Medium"/>
                <a:ea typeface="Montserrat Medium"/>
                <a:cs typeface="Montserrat Medium"/>
                <a:sym typeface="Montserrat Medium"/>
              </a:rPr>
              <a:t>Aoush</a:t>
            </a:r>
            <a:r>
              <a:rPr lang="en" sz="1600" dirty="0">
                <a:latin typeface="Montserrat Medium"/>
                <a:ea typeface="Montserrat Medium"/>
                <a:cs typeface="Montserrat Medium"/>
                <a:sym typeface="Montserrat Medium"/>
              </a:rPr>
              <a:t> </a:t>
            </a:r>
            <a:r>
              <a:rPr lang="en" sz="1600" dirty="0" err="1">
                <a:latin typeface="Montserrat Medium"/>
                <a:ea typeface="Montserrat Medium"/>
                <a:cs typeface="Montserrat Medium"/>
                <a:sym typeface="Montserrat Medium"/>
              </a:rPr>
              <a:t>Mseitef</a:t>
            </a:r>
            <a:endParaRPr lang="en" sz="1600" dirty="0">
              <a:latin typeface="Montserrat Medium"/>
              <a:ea typeface="Montserrat Medium"/>
              <a:cs typeface="Montserrat Medium"/>
              <a:sym typeface="Montserrat Medium"/>
            </a:endParaRPr>
          </a:p>
          <a:p>
            <a:pPr marL="285750" lvl="0" indent="-285750" rtl="0">
              <a:spcBef>
                <a:spcPts val="0"/>
              </a:spcBef>
              <a:spcAft>
                <a:spcPts val="0"/>
              </a:spcAft>
              <a:buFont typeface="Arial" panose="020B0604020202020204" pitchFamily="34" charset="0"/>
              <a:buChar char="•"/>
            </a:pPr>
            <a:r>
              <a:rPr lang="en" sz="1600" dirty="0">
                <a:latin typeface="Montserrat Medium"/>
                <a:ea typeface="Montserrat Medium"/>
                <a:cs typeface="Montserrat Medium"/>
                <a:sym typeface="Montserrat Medium"/>
              </a:rPr>
              <a:t>Shawn </a:t>
            </a:r>
            <a:r>
              <a:rPr lang="en" sz="1600" dirty="0" err="1">
                <a:latin typeface="Montserrat Medium"/>
                <a:ea typeface="Montserrat Medium"/>
                <a:cs typeface="Montserrat Medium"/>
                <a:sym typeface="Montserrat Medium"/>
              </a:rPr>
              <a:t>Dockstader</a:t>
            </a:r>
            <a:endParaRPr lang="en" sz="1600" dirty="0">
              <a:latin typeface="Montserrat Medium"/>
              <a:ea typeface="Montserrat Medium"/>
              <a:cs typeface="Montserrat Medium"/>
              <a:sym typeface="Montserrat Medium"/>
            </a:endParaRPr>
          </a:p>
          <a:p>
            <a:pPr marL="285750" lvl="0" indent="-285750" rtl="0">
              <a:spcBef>
                <a:spcPts val="0"/>
              </a:spcBef>
              <a:spcAft>
                <a:spcPts val="0"/>
              </a:spcAft>
              <a:buFont typeface="Arial" panose="020B0604020202020204" pitchFamily="34" charset="0"/>
              <a:buChar char="•"/>
            </a:pPr>
            <a:r>
              <a:rPr lang="en" sz="1600" dirty="0">
                <a:latin typeface="Montserrat Medium"/>
                <a:ea typeface="Montserrat Medium"/>
                <a:cs typeface="Montserrat Medium"/>
                <a:sym typeface="Montserrat Medium"/>
              </a:rPr>
              <a:t>Thames Valley District School Board </a:t>
            </a:r>
            <a:endParaRPr sz="1600" dirty="0">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p:nvPr/>
        </p:nvSpPr>
        <p:spPr>
          <a:xfrm rot="5400000">
            <a:off x="3928675" y="-3928675"/>
            <a:ext cx="1285500" cy="91428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title"/>
          </p:nvPr>
        </p:nvSpPr>
        <p:spPr>
          <a:xfrm>
            <a:off x="692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lt1"/>
                </a:solidFill>
                <a:latin typeface="Arvo" panose="02000000000000000000" pitchFamily="2" charset="77"/>
                <a:ea typeface="Montserrat"/>
                <a:cs typeface="Montserrat"/>
                <a:sym typeface="Montserrat"/>
              </a:rPr>
              <a:t>Cultural Diversity Pilot: What </a:t>
            </a:r>
            <a:endParaRPr dirty="0">
              <a:solidFill>
                <a:schemeClr val="lt1"/>
              </a:solidFill>
              <a:latin typeface="Arvo" panose="02000000000000000000" pitchFamily="2" charset="77"/>
              <a:ea typeface="Montserrat"/>
              <a:cs typeface="Montserrat"/>
              <a:sym typeface="Montserrat"/>
            </a:endParaRPr>
          </a:p>
        </p:txBody>
      </p:sp>
      <p:sp>
        <p:nvSpPr>
          <p:cNvPr id="70" name="Google Shape;70;p14"/>
          <p:cNvSpPr txBox="1">
            <a:spLocks noGrp="1"/>
          </p:cNvSpPr>
          <p:nvPr>
            <p:ph type="body" idx="1"/>
          </p:nvPr>
        </p:nvSpPr>
        <p:spPr>
          <a:xfrm>
            <a:off x="607080" y="1557545"/>
            <a:ext cx="4835778" cy="3416400"/>
          </a:xfrm>
          <a:prstGeom prst="rect">
            <a:avLst/>
          </a:prstGeom>
        </p:spPr>
        <p:txBody>
          <a:bodyPr spcFirstLastPara="1" wrap="square" lIns="91425" tIns="91425" rIns="91425" bIns="91425" anchor="t" anchorCtr="0">
            <a:normAutofit/>
          </a:bodyPr>
          <a:lstStyle/>
          <a:p>
            <a:pPr>
              <a:buClrTx/>
            </a:pPr>
            <a:r>
              <a:rPr lang="en-US" sz="1300" dirty="0">
                <a:solidFill>
                  <a:schemeClr val="tx1"/>
                </a:solidFill>
                <a:latin typeface="Montserrat Medium" pitchFamily="2" charset="77"/>
              </a:rPr>
              <a:t>Providing culturally diverse menu items for our OSNP schools which is in alignment with our equity and inclusion framework, ensuring that all students feel represented in our programming, regardless of faith or culture. </a:t>
            </a:r>
          </a:p>
          <a:p>
            <a:pPr>
              <a:buClrTx/>
            </a:pPr>
            <a:r>
              <a:rPr lang="en-US" sz="1300" dirty="0">
                <a:solidFill>
                  <a:schemeClr val="tx1"/>
                </a:solidFill>
                <a:latin typeface="Montserrat Medium" pitchFamily="2" charset="77"/>
              </a:rPr>
              <a:t>Our goals are:</a:t>
            </a:r>
          </a:p>
          <a:p>
            <a:pPr lvl="1">
              <a:buClrTx/>
            </a:pPr>
            <a:r>
              <a:rPr lang="en-US" sz="1300" dirty="0">
                <a:solidFill>
                  <a:schemeClr val="tx1"/>
                </a:solidFill>
                <a:latin typeface="Montserrat Medium" pitchFamily="2" charset="77"/>
              </a:rPr>
              <a:t>inclusion of those students with lived experience from the respective culture of celebration with their peers and school community</a:t>
            </a:r>
          </a:p>
          <a:p>
            <a:pPr lvl="1">
              <a:buClrTx/>
            </a:pPr>
            <a:r>
              <a:rPr lang="en-US" sz="1300" dirty="0">
                <a:solidFill>
                  <a:schemeClr val="tx1"/>
                </a:solidFill>
                <a:latin typeface="Montserrat Medium" pitchFamily="2" charset="77"/>
              </a:rPr>
              <a:t>engaging in new dynamic partnerships in the community in development of these baked goods. </a:t>
            </a:r>
          </a:p>
        </p:txBody>
      </p:sp>
      <p:sp>
        <p:nvSpPr>
          <p:cNvPr id="72" name="Google Shape;72;p14"/>
          <p:cNvSpPr/>
          <p:nvPr/>
        </p:nvSpPr>
        <p:spPr>
          <a:xfrm rot="5400000">
            <a:off x="-568825" y="1854394"/>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5400000">
            <a:off x="-568825" y="4425388"/>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5400000">
            <a:off x="-568825" y="3139901"/>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3">
            <a:alphaModFix/>
          </a:blip>
          <a:stretch>
            <a:fillRect/>
          </a:stretch>
        </p:blipFill>
        <p:spPr>
          <a:xfrm>
            <a:off x="244950" y="4668695"/>
            <a:ext cx="488116" cy="475500"/>
          </a:xfrm>
          <a:prstGeom prst="rect">
            <a:avLst/>
          </a:prstGeom>
          <a:noFill/>
          <a:ln>
            <a:noFill/>
          </a:ln>
        </p:spPr>
      </p:pic>
      <p:pic>
        <p:nvPicPr>
          <p:cNvPr id="76" name="Google Shape;76;p14"/>
          <p:cNvPicPr preferRelativeResize="0"/>
          <p:nvPr/>
        </p:nvPicPr>
        <p:blipFill rotWithShape="1">
          <a:blip r:embed="rId4">
            <a:alphaModFix/>
          </a:blip>
          <a:srcRect r="49031"/>
          <a:stretch/>
        </p:blipFill>
        <p:spPr>
          <a:xfrm>
            <a:off x="703550" y="4396625"/>
            <a:ext cx="742548" cy="1126099"/>
          </a:xfrm>
          <a:prstGeom prst="rect">
            <a:avLst/>
          </a:prstGeom>
          <a:noFill/>
          <a:ln>
            <a:noFill/>
          </a:ln>
        </p:spPr>
      </p:pic>
      <p:pic>
        <p:nvPicPr>
          <p:cNvPr id="9" name="Picture 8" descr="A diagram of a diagram of a carrot&#10;&#10;Description automatically generated with medium confidence">
            <a:extLst>
              <a:ext uri="{FF2B5EF4-FFF2-40B4-BE49-F238E27FC236}">
                <a16:creationId xmlns:a16="http://schemas.microsoft.com/office/drawing/2014/main" id="{AE064888-CC62-EDE4-7304-D91C46B185D4}"/>
              </a:ext>
            </a:extLst>
          </p:cNvPr>
          <p:cNvPicPr>
            <a:picLocks noChangeAspect="1"/>
          </p:cNvPicPr>
          <p:nvPr/>
        </p:nvPicPr>
        <p:blipFill>
          <a:blip r:embed="rId5"/>
          <a:stretch>
            <a:fillRect/>
          </a:stretch>
        </p:blipFill>
        <p:spPr>
          <a:xfrm>
            <a:off x="4831849" y="1462776"/>
            <a:ext cx="4312151" cy="33321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p:nvPr/>
        </p:nvSpPr>
        <p:spPr>
          <a:xfrm rot="5400000">
            <a:off x="3928675" y="-2643200"/>
            <a:ext cx="1285500" cy="91428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txBox="1">
            <a:spLocks noGrp="1"/>
          </p:cNvSpPr>
          <p:nvPr>
            <p:ph type="title"/>
          </p:nvPr>
        </p:nvSpPr>
        <p:spPr>
          <a:xfrm>
            <a:off x="692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tx1"/>
                </a:solidFill>
                <a:latin typeface="Arvo" panose="02000000000000000000" pitchFamily="2" charset="77"/>
                <a:ea typeface="Montserrat"/>
                <a:cs typeface="Montserrat"/>
                <a:sym typeface="Montserrat"/>
              </a:rPr>
              <a:t>Cultural Diversity Pilot: Who </a:t>
            </a:r>
            <a:endParaRPr dirty="0">
              <a:solidFill>
                <a:schemeClr val="tx1"/>
              </a:solidFill>
              <a:latin typeface="Montserrat"/>
              <a:ea typeface="Montserrat"/>
              <a:cs typeface="Montserrat"/>
              <a:sym typeface="Montserrat"/>
            </a:endParaRPr>
          </a:p>
        </p:txBody>
      </p:sp>
      <p:sp>
        <p:nvSpPr>
          <p:cNvPr id="125" name="Google Shape;125;p18"/>
          <p:cNvSpPr txBox="1">
            <a:spLocks noGrp="1"/>
          </p:cNvSpPr>
          <p:nvPr>
            <p:ph type="body" idx="1"/>
          </p:nvPr>
        </p:nvSpPr>
        <p:spPr>
          <a:xfrm>
            <a:off x="1444996" y="1484309"/>
            <a:ext cx="7634540" cy="1086616"/>
          </a:xfrm>
          <a:prstGeom prst="rect">
            <a:avLst/>
          </a:prstGeom>
        </p:spPr>
        <p:txBody>
          <a:bodyPr spcFirstLastPara="1" wrap="square" lIns="91425" tIns="91425" rIns="91425" bIns="91425" anchor="t" anchorCtr="0">
            <a:normAutofit/>
          </a:bodyPr>
          <a:lstStyle/>
          <a:p>
            <a:pPr marL="139700" indent="0">
              <a:buClrTx/>
              <a:buNone/>
            </a:pPr>
            <a:r>
              <a:rPr lang="en-US" dirty="0">
                <a:solidFill>
                  <a:schemeClr val="bg1"/>
                </a:solidFill>
                <a:latin typeface="Montserrat Medium" pitchFamily="2" charset="77"/>
              </a:rPr>
              <a:t>Growing Chefs Ontario, a food literacy and education non-profit organization, provides the recipe development in collaboration with a chef’s (native to or with lived experience) the baked good is designed to celebrate. </a:t>
            </a:r>
          </a:p>
        </p:txBody>
      </p:sp>
      <p:sp>
        <p:nvSpPr>
          <p:cNvPr id="126" name="Google Shape;126;p18"/>
          <p:cNvSpPr/>
          <p:nvPr/>
        </p:nvSpPr>
        <p:spPr>
          <a:xfrm rot="5400000">
            <a:off x="-568825" y="568925"/>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rot="5400000">
            <a:off x="3931425" y="-1360275"/>
            <a:ext cx="1285500" cy="91479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rot="5400000">
            <a:off x="-568825" y="4425376"/>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txBox="1">
            <a:spLocks noGrp="1"/>
          </p:cNvSpPr>
          <p:nvPr>
            <p:ph type="body" idx="2"/>
          </p:nvPr>
        </p:nvSpPr>
        <p:spPr>
          <a:xfrm>
            <a:off x="1453451" y="2609306"/>
            <a:ext cx="7330500" cy="1265026"/>
          </a:xfrm>
          <a:prstGeom prst="rect">
            <a:avLst/>
          </a:prstGeom>
        </p:spPr>
        <p:txBody>
          <a:bodyPr spcFirstLastPara="1" wrap="square" lIns="85725" tIns="91425" rIns="91425" bIns="91425" anchor="t" anchorCtr="0">
            <a:normAutofit/>
          </a:bodyPr>
          <a:lstStyle/>
          <a:p>
            <a:pPr marL="139700" indent="0">
              <a:buClrTx/>
              <a:buNone/>
            </a:pPr>
            <a:r>
              <a:rPr lang="en-US" dirty="0">
                <a:solidFill>
                  <a:schemeClr val="bg1"/>
                </a:solidFill>
                <a:latin typeface="Montserrat Medium" pitchFamily="2" charset="77"/>
              </a:rPr>
              <a:t>Currently we are piloting this culturally diverse baked good with two schools which are in the TVDSB. The schools selected at the TVDSB have been verified by the equity and inclusion education coordinator at the elementary and secondary level as largely diverse and multicultural. </a:t>
            </a:r>
          </a:p>
          <a:p>
            <a:pPr marL="0" lvl="0" indent="0" algn="l" rtl="0">
              <a:spcBef>
                <a:spcPts val="1200"/>
              </a:spcBef>
              <a:spcAft>
                <a:spcPts val="0"/>
              </a:spcAft>
              <a:buClrTx/>
              <a:buNone/>
            </a:pPr>
            <a:endParaRPr dirty="0">
              <a:solidFill>
                <a:schemeClr val="bg1"/>
              </a:solidFill>
              <a:latin typeface="Montserrat Medium" pitchFamily="2" charset="77"/>
              <a:ea typeface="Montserrat Medium"/>
              <a:cs typeface="Montserrat Medium"/>
              <a:sym typeface="Montserrat Medium"/>
            </a:endParaRPr>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pic>
        <p:nvPicPr>
          <p:cNvPr id="134" name="Google Shape;134;p18"/>
          <p:cNvPicPr preferRelativeResize="0"/>
          <p:nvPr/>
        </p:nvPicPr>
        <p:blipFill>
          <a:blip r:embed="rId3">
            <a:alphaModFix/>
          </a:blip>
          <a:stretch>
            <a:fillRect/>
          </a:stretch>
        </p:blipFill>
        <p:spPr>
          <a:xfrm>
            <a:off x="7846350" y="129095"/>
            <a:ext cx="488116" cy="475500"/>
          </a:xfrm>
          <a:prstGeom prst="rect">
            <a:avLst/>
          </a:prstGeom>
          <a:noFill/>
          <a:ln>
            <a:noFill/>
          </a:ln>
        </p:spPr>
      </p:pic>
      <p:pic>
        <p:nvPicPr>
          <p:cNvPr id="135" name="Google Shape;135;p18"/>
          <p:cNvPicPr preferRelativeResize="0"/>
          <p:nvPr/>
        </p:nvPicPr>
        <p:blipFill rotWithShape="1">
          <a:blip r:embed="rId4">
            <a:alphaModFix/>
          </a:blip>
          <a:srcRect r="49031"/>
          <a:stretch/>
        </p:blipFill>
        <p:spPr>
          <a:xfrm>
            <a:off x="8304950" y="-142975"/>
            <a:ext cx="742548" cy="1126099"/>
          </a:xfrm>
          <a:prstGeom prst="rect">
            <a:avLst/>
          </a:prstGeom>
          <a:noFill/>
          <a:ln>
            <a:noFill/>
          </a:ln>
        </p:spPr>
      </p:pic>
      <p:sp>
        <p:nvSpPr>
          <p:cNvPr id="2" name="Google Shape;125;p18">
            <a:extLst>
              <a:ext uri="{FF2B5EF4-FFF2-40B4-BE49-F238E27FC236}">
                <a16:creationId xmlns:a16="http://schemas.microsoft.com/office/drawing/2014/main" id="{AA2E0A52-D145-C661-17DB-25A428CA1A24}"/>
              </a:ext>
            </a:extLst>
          </p:cNvPr>
          <p:cNvSpPr txBox="1">
            <a:spLocks/>
          </p:cNvSpPr>
          <p:nvPr/>
        </p:nvSpPr>
        <p:spPr>
          <a:xfrm>
            <a:off x="100590" y="1352802"/>
            <a:ext cx="1499075" cy="123608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buClrTx/>
              <a:buNone/>
            </a:pPr>
            <a:r>
              <a:rPr lang="en-US" dirty="0">
                <a:solidFill>
                  <a:schemeClr val="bg1"/>
                </a:solidFill>
                <a:latin typeface="Montserrat Medium" pitchFamily="2" charset="77"/>
              </a:rPr>
              <a:t>Food Literacy, Kitchen &amp; Chefs</a:t>
            </a:r>
          </a:p>
        </p:txBody>
      </p:sp>
      <p:sp>
        <p:nvSpPr>
          <p:cNvPr id="3" name="Google Shape;125;p18">
            <a:extLst>
              <a:ext uri="{FF2B5EF4-FFF2-40B4-BE49-F238E27FC236}">
                <a16:creationId xmlns:a16="http://schemas.microsoft.com/office/drawing/2014/main" id="{3F0E5E3D-5A0E-0B8E-E5EC-83A64A4F476B}"/>
              </a:ext>
            </a:extLst>
          </p:cNvPr>
          <p:cNvSpPr txBox="1">
            <a:spLocks/>
          </p:cNvSpPr>
          <p:nvPr/>
        </p:nvSpPr>
        <p:spPr>
          <a:xfrm>
            <a:off x="100590" y="2838675"/>
            <a:ext cx="1499075" cy="123608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buClrTx/>
              <a:buNone/>
            </a:pPr>
            <a:r>
              <a:rPr lang="en-US" dirty="0">
                <a:solidFill>
                  <a:schemeClr val="bg1"/>
                </a:solidFill>
                <a:latin typeface="Montserrat Medium" pitchFamily="2" charset="77"/>
              </a:rPr>
              <a:t>Student Population</a:t>
            </a:r>
          </a:p>
        </p:txBody>
      </p:sp>
      <p:sp>
        <p:nvSpPr>
          <p:cNvPr id="4" name="Google Shape;129;p18">
            <a:extLst>
              <a:ext uri="{FF2B5EF4-FFF2-40B4-BE49-F238E27FC236}">
                <a16:creationId xmlns:a16="http://schemas.microsoft.com/office/drawing/2014/main" id="{AA0F75AD-32D5-CEDC-A3C9-24CFC549E44C}"/>
              </a:ext>
            </a:extLst>
          </p:cNvPr>
          <p:cNvSpPr txBox="1">
            <a:spLocks/>
          </p:cNvSpPr>
          <p:nvPr/>
        </p:nvSpPr>
        <p:spPr>
          <a:xfrm>
            <a:off x="1003966" y="3912688"/>
            <a:ext cx="7330500" cy="1265026"/>
          </a:xfrm>
          <a:prstGeom prst="rect">
            <a:avLst/>
          </a:prstGeom>
          <a:noFill/>
          <a:ln>
            <a:noFill/>
          </a:ln>
        </p:spPr>
        <p:txBody>
          <a:bodyPr spcFirstLastPara="1" wrap="square" lIns="857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buClrTx/>
              <a:buFont typeface="Arial"/>
              <a:buNone/>
            </a:pPr>
            <a:r>
              <a:rPr lang="en-US" dirty="0">
                <a:solidFill>
                  <a:schemeClr val="tx1"/>
                </a:solidFill>
                <a:latin typeface="Montserrat Medium" pitchFamily="2" charset="77"/>
              </a:rPr>
              <a:t>In the 2022.23 school year, we served 2000 students’ total</a:t>
            </a:r>
          </a:p>
          <a:p>
            <a:pPr>
              <a:buClrTx/>
            </a:pPr>
            <a:r>
              <a:rPr lang="en-US" dirty="0">
                <a:solidFill>
                  <a:schemeClr val="tx1"/>
                </a:solidFill>
                <a:latin typeface="Montserrat Medium" pitchFamily="2" charset="77"/>
              </a:rPr>
              <a:t>1100 elementary: Eagle Heights</a:t>
            </a:r>
          </a:p>
          <a:p>
            <a:pPr>
              <a:buClrTx/>
            </a:pPr>
            <a:r>
              <a:rPr lang="en-US" dirty="0">
                <a:solidFill>
                  <a:schemeClr val="tx1"/>
                </a:solidFill>
                <a:latin typeface="Montserrat Medium" pitchFamily="2" charset="77"/>
              </a:rPr>
              <a:t>900 secondary: Westminster</a:t>
            </a:r>
          </a:p>
          <a:p>
            <a:pPr marL="0" indent="0">
              <a:spcBef>
                <a:spcPts val="1200"/>
              </a:spcBef>
              <a:buClrTx/>
              <a:buFont typeface="Arial"/>
              <a:buNone/>
            </a:pPr>
            <a:endParaRPr lang="en-US" dirty="0">
              <a:solidFill>
                <a:schemeClr val="bg1"/>
              </a:solidFill>
              <a:latin typeface="Montserrat Medium" pitchFamily="2" charset="77"/>
              <a:ea typeface="Montserrat Medium"/>
              <a:cs typeface="Montserrat Medium"/>
              <a:sym typeface="Montserrat Medium"/>
            </a:endParaRPr>
          </a:p>
          <a:p>
            <a:pPr marL="0" indent="0">
              <a:spcBef>
                <a:spcPts val="1200"/>
              </a:spcBef>
              <a:buFont typeface="Arial"/>
              <a:buNone/>
            </a:pPr>
            <a:endParaRPr lang="en-US" dirty="0"/>
          </a:p>
          <a:p>
            <a:pPr marL="0" indent="0">
              <a:spcBef>
                <a:spcPts val="1200"/>
              </a:spcBef>
              <a:spcAft>
                <a:spcPts val="1200"/>
              </a:spcAft>
              <a:buFont typeface="Arial"/>
              <a:buNone/>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rot="10800000">
            <a:off x="4572000" y="1471739"/>
            <a:ext cx="2286000" cy="3671753"/>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txBox="1">
            <a:spLocks noGrp="1"/>
          </p:cNvSpPr>
          <p:nvPr>
            <p:ph type="title"/>
          </p:nvPr>
        </p:nvSpPr>
        <p:spPr>
          <a:xfrm>
            <a:off x="600117" y="590986"/>
            <a:ext cx="590518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tx1"/>
                </a:solidFill>
                <a:latin typeface="Arvo" panose="02000000000000000000" pitchFamily="2" charset="77"/>
                <a:ea typeface="Montserrat"/>
                <a:cs typeface="Montserrat"/>
                <a:sym typeface="Montserrat"/>
              </a:rPr>
              <a:t>Cultural Diversity Pilot: When</a:t>
            </a:r>
            <a:endParaRPr dirty="0">
              <a:solidFill>
                <a:schemeClr val="tx1"/>
              </a:solidFill>
              <a:latin typeface="Arvo" panose="02000000000000000000" pitchFamily="2" charset="77"/>
              <a:ea typeface="Montserrat"/>
              <a:cs typeface="Montserrat"/>
              <a:sym typeface="Montserrat"/>
            </a:endParaRPr>
          </a:p>
        </p:txBody>
      </p:sp>
      <p:sp>
        <p:nvSpPr>
          <p:cNvPr id="86" name="Google Shape;86;p15"/>
          <p:cNvSpPr/>
          <p:nvPr/>
        </p:nvSpPr>
        <p:spPr>
          <a:xfrm rot="10800000">
            <a:off x="6857950" y="1471329"/>
            <a:ext cx="2286000" cy="3671752"/>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rot="10800000">
            <a:off x="-59" y="4995902"/>
            <a:ext cx="22860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57200"/>
              </a:highlight>
            </a:endParaRPr>
          </a:p>
        </p:txBody>
      </p:sp>
      <p:sp>
        <p:nvSpPr>
          <p:cNvPr id="88" name="Google Shape;88;p15"/>
          <p:cNvSpPr/>
          <p:nvPr/>
        </p:nvSpPr>
        <p:spPr>
          <a:xfrm rot="10800000">
            <a:off x="2285958" y="1471744"/>
            <a:ext cx="2286000" cy="3671755"/>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101EF7DF-3B13-014F-7EBC-7FC0C4447C3D}"/>
              </a:ext>
            </a:extLst>
          </p:cNvPr>
          <p:cNvSpPr>
            <a:spLocks noGrp="1"/>
          </p:cNvSpPr>
          <p:nvPr>
            <p:ph type="body" idx="1"/>
          </p:nvPr>
        </p:nvSpPr>
        <p:spPr>
          <a:xfrm>
            <a:off x="2465279" y="1787610"/>
            <a:ext cx="1774759" cy="1425849"/>
          </a:xfrm>
        </p:spPr>
        <p:txBody>
          <a:bodyPr>
            <a:normAutofit lnSpcReduction="10000"/>
          </a:bodyPr>
          <a:lstStyle/>
          <a:p>
            <a:pPr marL="139700" indent="0">
              <a:buClrTx/>
              <a:buNone/>
            </a:pPr>
            <a:r>
              <a:rPr lang="en-CA" sz="1800" b="1" dirty="0">
                <a:solidFill>
                  <a:schemeClr val="bg1"/>
                </a:solidFill>
                <a:latin typeface="Montserrat SemiBold" pitchFamily="2" charset="77"/>
              </a:rPr>
              <a:t>FEBRUARY</a:t>
            </a:r>
          </a:p>
          <a:p>
            <a:pPr marL="139700" indent="0">
              <a:buClrTx/>
              <a:buNone/>
            </a:pPr>
            <a:endParaRPr lang="en-CA" dirty="0">
              <a:solidFill>
                <a:schemeClr val="bg1"/>
              </a:solidFill>
              <a:latin typeface="Montserrat Medium" pitchFamily="2" charset="77"/>
            </a:endParaRPr>
          </a:p>
          <a:p>
            <a:pPr marL="139700" indent="0">
              <a:buClrTx/>
              <a:buNone/>
            </a:pPr>
            <a:r>
              <a:rPr lang="en-CA" dirty="0">
                <a:solidFill>
                  <a:schemeClr val="bg1"/>
                </a:solidFill>
                <a:latin typeface="Montserrat Medium" pitchFamily="2" charset="77"/>
              </a:rPr>
              <a:t>Black History Month:</a:t>
            </a:r>
          </a:p>
          <a:p>
            <a:pPr>
              <a:buClrTx/>
            </a:pPr>
            <a:r>
              <a:rPr lang="en-CA" dirty="0" err="1">
                <a:solidFill>
                  <a:schemeClr val="bg1"/>
                </a:solidFill>
                <a:latin typeface="Montserrat Medium" pitchFamily="2" charset="77"/>
              </a:rPr>
              <a:t>Daakwa</a:t>
            </a:r>
            <a:endParaRPr lang="en-CA" dirty="0">
              <a:solidFill>
                <a:schemeClr val="bg1"/>
              </a:solidFill>
              <a:latin typeface="Montserrat Medium" pitchFamily="2" charset="77"/>
            </a:endParaRPr>
          </a:p>
        </p:txBody>
      </p:sp>
      <p:sp>
        <p:nvSpPr>
          <p:cNvPr id="8" name="Text Placeholder 6">
            <a:extLst>
              <a:ext uri="{FF2B5EF4-FFF2-40B4-BE49-F238E27FC236}">
                <a16:creationId xmlns:a16="http://schemas.microsoft.com/office/drawing/2014/main" id="{E557FA69-E121-E14A-5C88-5089DD7DD090}"/>
              </a:ext>
            </a:extLst>
          </p:cNvPr>
          <p:cNvSpPr txBox="1">
            <a:spLocks/>
          </p:cNvSpPr>
          <p:nvPr/>
        </p:nvSpPr>
        <p:spPr>
          <a:xfrm>
            <a:off x="4817604" y="1787610"/>
            <a:ext cx="1774759" cy="2192204"/>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buClrTx/>
              <a:buFont typeface="Arial"/>
              <a:buNone/>
            </a:pPr>
            <a:r>
              <a:rPr lang="en-CA" sz="1800" b="1" dirty="0">
                <a:solidFill>
                  <a:schemeClr val="bg1"/>
                </a:solidFill>
                <a:latin typeface="Montserrat SemiBold" pitchFamily="2" charset="77"/>
              </a:rPr>
              <a:t>APRIL</a:t>
            </a:r>
          </a:p>
          <a:p>
            <a:pPr marL="139700" indent="0">
              <a:buClrTx/>
              <a:buFont typeface="Arial"/>
              <a:buNone/>
            </a:pPr>
            <a:endParaRPr lang="en-CA" dirty="0">
              <a:solidFill>
                <a:schemeClr val="bg1"/>
              </a:solidFill>
              <a:latin typeface="Montserrat Medium" pitchFamily="2" charset="77"/>
            </a:endParaRPr>
          </a:p>
          <a:p>
            <a:pPr marL="139700" indent="0">
              <a:buClrTx/>
              <a:buFont typeface="Arial"/>
              <a:buNone/>
            </a:pPr>
            <a:r>
              <a:rPr lang="en-CA" dirty="0">
                <a:solidFill>
                  <a:schemeClr val="bg1"/>
                </a:solidFill>
                <a:latin typeface="Montserrat Medium" pitchFamily="2" charset="77"/>
              </a:rPr>
              <a:t>Eid al-Fitr:</a:t>
            </a:r>
          </a:p>
          <a:p>
            <a:pPr>
              <a:buClrTx/>
            </a:pPr>
            <a:r>
              <a:rPr lang="en-CA" dirty="0" err="1">
                <a:solidFill>
                  <a:schemeClr val="bg1"/>
                </a:solidFill>
                <a:latin typeface="Montserrat Medium" pitchFamily="2" charset="77"/>
              </a:rPr>
              <a:t>Barazak</a:t>
            </a:r>
            <a:endParaRPr lang="en-CA" dirty="0">
              <a:solidFill>
                <a:schemeClr val="bg1"/>
              </a:solidFill>
              <a:latin typeface="Montserrat Medium" pitchFamily="2" charset="77"/>
            </a:endParaRPr>
          </a:p>
          <a:p>
            <a:pPr marL="139700" indent="0">
              <a:buFont typeface="Arial"/>
              <a:buNone/>
            </a:pPr>
            <a:endParaRPr lang="en-CA" dirty="0">
              <a:solidFill>
                <a:schemeClr val="tx1"/>
              </a:solidFill>
              <a:latin typeface="Montserrat Medium" pitchFamily="2" charset="77"/>
            </a:endParaRPr>
          </a:p>
        </p:txBody>
      </p:sp>
      <p:sp>
        <p:nvSpPr>
          <p:cNvPr id="9" name="Text Placeholder 6">
            <a:extLst>
              <a:ext uri="{FF2B5EF4-FFF2-40B4-BE49-F238E27FC236}">
                <a16:creationId xmlns:a16="http://schemas.microsoft.com/office/drawing/2014/main" id="{6BBC53C8-8765-9C3C-1D50-5DA32F5AAAE2}"/>
              </a:ext>
            </a:extLst>
          </p:cNvPr>
          <p:cNvSpPr txBox="1">
            <a:spLocks/>
          </p:cNvSpPr>
          <p:nvPr/>
        </p:nvSpPr>
        <p:spPr>
          <a:xfrm>
            <a:off x="6956816" y="1787609"/>
            <a:ext cx="1921498" cy="227058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buFont typeface="Arial"/>
              <a:buNone/>
            </a:pPr>
            <a:r>
              <a:rPr lang="en-CA" sz="1800" b="1" dirty="0">
                <a:solidFill>
                  <a:schemeClr val="bg1"/>
                </a:solidFill>
                <a:latin typeface="Montserrat SemiBold" pitchFamily="2" charset="77"/>
              </a:rPr>
              <a:t>JUNE</a:t>
            </a:r>
            <a:endParaRPr lang="en-CA" b="1" dirty="0">
              <a:solidFill>
                <a:schemeClr val="bg1"/>
              </a:solidFill>
              <a:latin typeface="Montserrat SemiBold" pitchFamily="2" charset="77"/>
            </a:endParaRPr>
          </a:p>
          <a:p>
            <a:pPr marL="139700" indent="0">
              <a:buFont typeface="Arial"/>
              <a:buNone/>
            </a:pPr>
            <a:endParaRPr lang="en-CA" dirty="0">
              <a:solidFill>
                <a:schemeClr val="bg1"/>
              </a:solidFill>
              <a:latin typeface="Montserrat Medium" pitchFamily="2" charset="77"/>
            </a:endParaRPr>
          </a:p>
          <a:p>
            <a:pPr marL="139700" indent="0">
              <a:buFont typeface="Arial"/>
              <a:buNone/>
            </a:pPr>
            <a:r>
              <a:rPr lang="en-CA" dirty="0">
                <a:solidFill>
                  <a:schemeClr val="bg1"/>
                </a:solidFill>
                <a:latin typeface="Montserrat Medium" pitchFamily="2" charset="77"/>
              </a:rPr>
              <a:t>Indigenous Peoples Day:</a:t>
            </a:r>
          </a:p>
          <a:p>
            <a:pPr>
              <a:buClrTx/>
            </a:pPr>
            <a:r>
              <a:rPr lang="en-CA" dirty="0">
                <a:solidFill>
                  <a:schemeClr val="bg1"/>
                </a:solidFill>
                <a:latin typeface="Montserrat Medium" pitchFamily="2" charset="77"/>
              </a:rPr>
              <a:t>Wild rice and strawberry muffin</a:t>
            </a:r>
          </a:p>
        </p:txBody>
      </p:sp>
      <p:pic>
        <p:nvPicPr>
          <p:cNvPr id="16" name="Google Shape;203;p23">
            <a:extLst>
              <a:ext uri="{FF2B5EF4-FFF2-40B4-BE49-F238E27FC236}">
                <a16:creationId xmlns:a16="http://schemas.microsoft.com/office/drawing/2014/main" id="{F04E5E60-452D-5B50-531C-AC2BA15F417F}"/>
              </a:ext>
            </a:extLst>
          </p:cNvPr>
          <p:cNvPicPr preferRelativeResize="0"/>
          <p:nvPr/>
        </p:nvPicPr>
        <p:blipFill>
          <a:blip r:embed="rId3">
            <a:alphaModFix/>
          </a:blip>
          <a:stretch>
            <a:fillRect/>
          </a:stretch>
        </p:blipFill>
        <p:spPr>
          <a:xfrm>
            <a:off x="141517" y="4443832"/>
            <a:ext cx="488116" cy="475500"/>
          </a:xfrm>
          <a:prstGeom prst="rect">
            <a:avLst/>
          </a:prstGeom>
          <a:noFill/>
          <a:ln>
            <a:noFill/>
          </a:ln>
        </p:spPr>
      </p:pic>
      <p:pic>
        <p:nvPicPr>
          <p:cNvPr id="17" name="Google Shape;204;p23">
            <a:extLst>
              <a:ext uri="{FF2B5EF4-FFF2-40B4-BE49-F238E27FC236}">
                <a16:creationId xmlns:a16="http://schemas.microsoft.com/office/drawing/2014/main" id="{88790734-080C-0E22-2D3C-0FD3B8618A01}"/>
              </a:ext>
            </a:extLst>
          </p:cNvPr>
          <p:cNvPicPr preferRelativeResize="0"/>
          <p:nvPr/>
        </p:nvPicPr>
        <p:blipFill rotWithShape="1">
          <a:blip r:embed="rId4">
            <a:alphaModFix/>
          </a:blip>
          <a:srcRect r="49031"/>
          <a:stretch/>
        </p:blipFill>
        <p:spPr>
          <a:xfrm>
            <a:off x="600117" y="4171762"/>
            <a:ext cx="742548" cy="1126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3"/>
          <p:cNvSpPr/>
          <p:nvPr/>
        </p:nvSpPr>
        <p:spPr>
          <a:xfrm rot="5400000">
            <a:off x="1604283" y="-1604285"/>
            <a:ext cx="1285500" cy="449407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rot="5400000">
            <a:off x="3777518" y="3139651"/>
            <a:ext cx="1285500" cy="1482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txBox="1">
            <a:spLocks noGrp="1"/>
          </p:cNvSpPr>
          <p:nvPr>
            <p:ph type="title"/>
          </p:nvPr>
        </p:nvSpPr>
        <p:spPr>
          <a:xfrm>
            <a:off x="104806" y="238164"/>
            <a:ext cx="4167489"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latin typeface="Arvo" panose="02000000000000000000" pitchFamily="2" charset="77"/>
                <a:ea typeface="Montserrat"/>
                <a:cs typeface="Montserrat"/>
                <a:sym typeface="Montserrat"/>
              </a:rPr>
              <a:t>Cultural Diversity Pilot: Literacy </a:t>
            </a:r>
            <a:endParaRPr dirty="0">
              <a:solidFill>
                <a:schemeClr val="bg1"/>
              </a:solidFill>
              <a:latin typeface="Montserrat"/>
              <a:ea typeface="Montserrat"/>
              <a:cs typeface="Montserrat"/>
              <a:sym typeface="Montserrat"/>
            </a:endParaRPr>
          </a:p>
        </p:txBody>
      </p:sp>
      <p:sp>
        <p:nvSpPr>
          <p:cNvPr id="198" name="Google Shape;198;p23"/>
          <p:cNvSpPr txBox="1">
            <a:spLocks noGrp="1"/>
          </p:cNvSpPr>
          <p:nvPr>
            <p:ph type="body" idx="1"/>
          </p:nvPr>
        </p:nvSpPr>
        <p:spPr>
          <a:xfrm>
            <a:off x="195507" y="1369574"/>
            <a:ext cx="3923647" cy="3394855"/>
          </a:xfrm>
          <a:prstGeom prst="rect">
            <a:avLst/>
          </a:prstGeom>
        </p:spPr>
        <p:txBody>
          <a:bodyPr spcFirstLastPara="1" wrap="square" lIns="91425" tIns="91425" rIns="91425" bIns="91425" anchor="t" anchorCtr="0">
            <a:normAutofit/>
          </a:bodyPr>
          <a:lstStyle/>
          <a:p>
            <a:pPr>
              <a:buClrTx/>
            </a:pPr>
            <a:r>
              <a:rPr lang="en-US" dirty="0">
                <a:solidFill>
                  <a:schemeClr val="tx1"/>
                </a:solidFill>
                <a:latin typeface="Montserrat Medium" pitchFamily="2" charset="77"/>
              </a:rPr>
              <a:t>Growing Chefs and the respective native chef have established a literacy document that can be tailored from JK to grade 12 which is designed to provide education and engagement around the baked good provided.</a:t>
            </a:r>
          </a:p>
          <a:p>
            <a:pPr>
              <a:buClrTx/>
            </a:pPr>
            <a:r>
              <a:rPr lang="en-US" dirty="0">
                <a:solidFill>
                  <a:schemeClr val="tx1"/>
                </a:solidFill>
                <a:latin typeface="Montserrat Medium" pitchFamily="2" charset="77"/>
              </a:rPr>
              <a:t>This resource includes, but is not limited to, information about the culture, the native chef, and the ingredients to recreate this recipe at home! </a:t>
            </a:r>
          </a:p>
        </p:txBody>
      </p:sp>
      <p:sp>
        <p:nvSpPr>
          <p:cNvPr id="199" name="Google Shape;199;p23"/>
          <p:cNvSpPr/>
          <p:nvPr/>
        </p:nvSpPr>
        <p:spPr>
          <a:xfrm rot="5400000">
            <a:off x="3777518" y="1854450"/>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rot="5400000">
            <a:off x="3777617" y="4426215"/>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23"/>
          <p:cNvPicPr preferRelativeResize="0"/>
          <p:nvPr/>
        </p:nvPicPr>
        <p:blipFill>
          <a:blip r:embed="rId3">
            <a:alphaModFix/>
          </a:blip>
          <a:stretch>
            <a:fillRect/>
          </a:stretch>
        </p:blipFill>
        <p:spPr>
          <a:xfrm>
            <a:off x="255343" y="4600587"/>
            <a:ext cx="488116" cy="475500"/>
          </a:xfrm>
          <a:prstGeom prst="rect">
            <a:avLst/>
          </a:prstGeom>
          <a:noFill/>
          <a:ln>
            <a:noFill/>
          </a:ln>
        </p:spPr>
      </p:pic>
      <p:pic>
        <p:nvPicPr>
          <p:cNvPr id="204" name="Google Shape;204;p23"/>
          <p:cNvPicPr preferRelativeResize="0"/>
          <p:nvPr/>
        </p:nvPicPr>
        <p:blipFill rotWithShape="1">
          <a:blip r:embed="rId4">
            <a:alphaModFix/>
          </a:blip>
          <a:srcRect r="49031"/>
          <a:stretch/>
        </p:blipFill>
        <p:spPr>
          <a:xfrm>
            <a:off x="713943" y="4328517"/>
            <a:ext cx="742548" cy="1126099"/>
          </a:xfrm>
          <a:prstGeom prst="rect">
            <a:avLst/>
          </a:prstGeom>
          <a:noFill/>
          <a:ln>
            <a:noFill/>
          </a:ln>
        </p:spPr>
      </p:pic>
      <p:pic>
        <p:nvPicPr>
          <p:cNvPr id="9" name="Content Placeholder 8">
            <a:extLst>
              <a:ext uri="{FF2B5EF4-FFF2-40B4-BE49-F238E27FC236}">
                <a16:creationId xmlns:a16="http://schemas.microsoft.com/office/drawing/2014/main" id="{4BEEBE63-4353-C57A-06D2-AB76E4D661B7}"/>
              </a:ext>
            </a:extLst>
          </p:cNvPr>
          <p:cNvPicPr>
            <a:picLocks noChangeAspect="1"/>
          </p:cNvPicPr>
          <p:nvPr/>
        </p:nvPicPr>
        <p:blipFill>
          <a:blip r:embed="rId5"/>
          <a:stretch>
            <a:fillRect/>
          </a:stretch>
        </p:blipFill>
        <p:spPr>
          <a:xfrm>
            <a:off x="4494068" y="174330"/>
            <a:ext cx="4553146" cy="47948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4CDFD7-F42C-DAC8-A039-04F57350AC70}"/>
              </a:ext>
            </a:extLst>
          </p:cNvPr>
          <p:cNvPicPr>
            <a:picLocks noChangeAspect="1"/>
          </p:cNvPicPr>
          <p:nvPr/>
        </p:nvPicPr>
        <p:blipFill>
          <a:blip r:embed="rId2"/>
          <a:stretch>
            <a:fillRect/>
          </a:stretch>
        </p:blipFill>
        <p:spPr>
          <a:xfrm>
            <a:off x="114019" y="338001"/>
            <a:ext cx="4675695" cy="4860473"/>
          </a:xfrm>
          <a:prstGeom prst="rect">
            <a:avLst/>
          </a:prstGeom>
        </p:spPr>
      </p:pic>
      <p:pic>
        <p:nvPicPr>
          <p:cNvPr id="6" name="Content Placeholder 3">
            <a:extLst>
              <a:ext uri="{FF2B5EF4-FFF2-40B4-BE49-F238E27FC236}">
                <a16:creationId xmlns:a16="http://schemas.microsoft.com/office/drawing/2014/main" id="{C66D859E-CDA4-9A7E-B165-E74A197D41CB}"/>
              </a:ext>
            </a:extLst>
          </p:cNvPr>
          <p:cNvPicPr>
            <a:picLocks noChangeAspect="1"/>
          </p:cNvPicPr>
          <p:nvPr/>
        </p:nvPicPr>
        <p:blipFill>
          <a:blip r:embed="rId3"/>
          <a:stretch>
            <a:fillRect/>
          </a:stretch>
        </p:blipFill>
        <p:spPr>
          <a:xfrm>
            <a:off x="4728754" y="337675"/>
            <a:ext cx="4415246" cy="3861470"/>
          </a:xfrm>
          <a:prstGeom prst="rect">
            <a:avLst/>
          </a:prstGeom>
          <a:noFill/>
          <a:ln>
            <a:noFill/>
          </a:ln>
        </p:spPr>
      </p:pic>
      <p:sp>
        <p:nvSpPr>
          <p:cNvPr id="7" name="Google Shape;81;p15">
            <a:extLst>
              <a:ext uri="{FF2B5EF4-FFF2-40B4-BE49-F238E27FC236}">
                <a16:creationId xmlns:a16="http://schemas.microsoft.com/office/drawing/2014/main" id="{2CA9EA76-1867-E56A-ED20-E45BDF0A083F}"/>
              </a:ext>
            </a:extLst>
          </p:cNvPr>
          <p:cNvSpPr/>
          <p:nvPr/>
        </p:nvSpPr>
        <p:spPr>
          <a:xfrm rot="10800000">
            <a:off x="4572050" y="73"/>
            <a:ext cx="2286000" cy="147201"/>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6;p15">
            <a:extLst>
              <a:ext uri="{FF2B5EF4-FFF2-40B4-BE49-F238E27FC236}">
                <a16:creationId xmlns:a16="http://schemas.microsoft.com/office/drawing/2014/main" id="{7B360D12-4A46-633D-343E-B33398EF345E}"/>
              </a:ext>
            </a:extLst>
          </p:cNvPr>
          <p:cNvSpPr/>
          <p:nvPr/>
        </p:nvSpPr>
        <p:spPr>
          <a:xfrm rot="10800000">
            <a:off x="6858000" y="-327"/>
            <a:ext cx="2286000" cy="147601"/>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p15">
            <a:extLst>
              <a:ext uri="{FF2B5EF4-FFF2-40B4-BE49-F238E27FC236}">
                <a16:creationId xmlns:a16="http://schemas.microsoft.com/office/drawing/2014/main" id="{39EBB658-50AF-AD8D-F657-5A7FE1CF8A4F}"/>
              </a:ext>
            </a:extLst>
          </p:cNvPr>
          <p:cNvSpPr/>
          <p:nvPr/>
        </p:nvSpPr>
        <p:spPr>
          <a:xfrm rot="10800000">
            <a:off x="-9" y="0"/>
            <a:ext cx="22860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57200"/>
              </a:highlight>
            </a:endParaRPr>
          </a:p>
        </p:txBody>
      </p:sp>
      <p:sp>
        <p:nvSpPr>
          <p:cNvPr id="10" name="Google Shape;88;p15">
            <a:extLst>
              <a:ext uri="{FF2B5EF4-FFF2-40B4-BE49-F238E27FC236}">
                <a16:creationId xmlns:a16="http://schemas.microsoft.com/office/drawing/2014/main" id="{297D191D-82D7-7B69-5059-2465E76F2519}"/>
              </a:ext>
            </a:extLst>
          </p:cNvPr>
          <p:cNvSpPr/>
          <p:nvPr/>
        </p:nvSpPr>
        <p:spPr>
          <a:xfrm rot="10800000">
            <a:off x="2286008" y="0"/>
            <a:ext cx="22860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321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p:nvPr/>
        </p:nvSpPr>
        <p:spPr>
          <a:xfrm rot="5400000">
            <a:off x="3929262" y="-2643788"/>
            <a:ext cx="1285500" cy="9143975"/>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a:spLocks noGrp="1"/>
          </p:cNvSpPr>
          <p:nvPr>
            <p:ph type="title"/>
          </p:nvPr>
        </p:nvSpPr>
        <p:spPr>
          <a:xfrm>
            <a:off x="4641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tx1"/>
                </a:solidFill>
                <a:latin typeface="Arvo" panose="02000000000000000000" pitchFamily="2" charset="77"/>
                <a:ea typeface="Montserrat"/>
                <a:cs typeface="Montserrat"/>
                <a:sym typeface="Montserrat"/>
              </a:rPr>
              <a:t>Cultural Diversity Pilot: Outcomes </a:t>
            </a:r>
            <a:endParaRPr dirty="0">
              <a:solidFill>
                <a:schemeClr val="tx1"/>
              </a:solidFill>
              <a:latin typeface="Arvo" panose="02000000000000000000" pitchFamily="2" charset="77"/>
              <a:ea typeface="Montserrat"/>
              <a:cs typeface="Montserrat"/>
              <a:sym typeface="Montserrat"/>
            </a:endParaRPr>
          </a:p>
        </p:txBody>
      </p:sp>
      <p:sp>
        <p:nvSpPr>
          <p:cNvPr id="99" name="Google Shape;99;p16"/>
          <p:cNvSpPr txBox="1">
            <a:spLocks noGrp="1"/>
          </p:cNvSpPr>
          <p:nvPr>
            <p:ph type="body" idx="1"/>
          </p:nvPr>
        </p:nvSpPr>
        <p:spPr>
          <a:xfrm>
            <a:off x="489008" y="1651205"/>
            <a:ext cx="8184729" cy="1109009"/>
          </a:xfrm>
          <a:prstGeom prst="rect">
            <a:avLst/>
          </a:prstGeom>
        </p:spPr>
        <p:txBody>
          <a:bodyPr spcFirstLastPara="1" wrap="square" lIns="91425" tIns="91425" rIns="91425" bIns="91425" anchor="t" anchorCtr="0">
            <a:normAutofit/>
          </a:bodyPr>
          <a:lstStyle/>
          <a:p>
            <a:pPr marL="127000" lvl="0" indent="0" algn="l" rtl="0">
              <a:spcBef>
                <a:spcPts val="0"/>
              </a:spcBef>
              <a:spcAft>
                <a:spcPts val="0"/>
              </a:spcAft>
              <a:buClr>
                <a:schemeClr val="lt1"/>
              </a:buClr>
              <a:buSzPts val="1600"/>
              <a:buNone/>
            </a:pPr>
            <a:r>
              <a:rPr lang="en-CA" sz="1600" dirty="0">
                <a:solidFill>
                  <a:schemeClr val="lt1"/>
                </a:solidFill>
                <a:latin typeface="Montserrat Medium"/>
                <a:ea typeface="Montserrat Medium"/>
                <a:cs typeface="Montserrat Medium"/>
                <a:sym typeface="Montserrat Medium"/>
              </a:rPr>
              <a:t>Measured Outcomes: collected by Google Form with consent from TVDSB</a:t>
            </a:r>
            <a:endParaRPr sz="1600" dirty="0">
              <a:solidFill>
                <a:schemeClr val="lt1"/>
              </a:solidFill>
              <a:latin typeface="Montserrat Medium"/>
              <a:ea typeface="Montserrat Medium"/>
              <a:cs typeface="Montserrat Medium"/>
              <a:sym typeface="Montserrat Medium"/>
            </a:endParaRPr>
          </a:p>
        </p:txBody>
      </p:sp>
      <p:sp>
        <p:nvSpPr>
          <p:cNvPr id="100" name="Google Shape;100;p16"/>
          <p:cNvSpPr/>
          <p:nvPr/>
        </p:nvSpPr>
        <p:spPr>
          <a:xfrm rot="5400000">
            <a:off x="-568825" y="568925"/>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rot="5400000">
            <a:off x="-568825" y="4426913"/>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rot="5400000">
            <a:off x="-568825" y="3140701"/>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a:spLocks noGrp="1"/>
          </p:cNvSpPr>
          <p:nvPr>
            <p:ph type="body" idx="2"/>
          </p:nvPr>
        </p:nvSpPr>
        <p:spPr>
          <a:xfrm>
            <a:off x="1447022" y="2751102"/>
            <a:ext cx="6268699"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dk1"/>
                </a:solidFill>
                <a:latin typeface="Montserrat Medium"/>
                <a:ea typeface="Montserrat Medium"/>
                <a:cs typeface="Montserrat Medium"/>
                <a:sym typeface="Montserrat Medium"/>
              </a:rPr>
              <a:t>QUESTIONS:    </a:t>
            </a:r>
          </a:p>
          <a:p>
            <a:pPr marL="285750" indent="-285750">
              <a:buClr>
                <a:schemeClr val="tx1"/>
              </a:buClr>
            </a:pPr>
            <a:r>
              <a:rPr lang="en-CA" dirty="0">
                <a:solidFill>
                  <a:schemeClr val="dk1"/>
                </a:solidFill>
                <a:latin typeface="Montserrat Medium"/>
                <a:ea typeface="Montserrat Medium"/>
                <a:cs typeface="Montserrat Medium"/>
                <a:sym typeface="Montserrat Medium"/>
              </a:rPr>
              <a:t>Did you enjoy the food items you ate? (Y/N)</a:t>
            </a:r>
          </a:p>
          <a:p>
            <a:pPr marL="285750" indent="-285750">
              <a:buClr>
                <a:schemeClr val="tx1"/>
              </a:buClr>
            </a:pPr>
            <a:r>
              <a:rPr lang="en-CA" dirty="0">
                <a:solidFill>
                  <a:schemeClr val="dk1"/>
                </a:solidFill>
                <a:latin typeface="Montserrat Medium"/>
                <a:ea typeface="Montserrat Medium"/>
                <a:cs typeface="Montserrat Medium"/>
                <a:sym typeface="Montserrat Medium"/>
              </a:rPr>
              <a:t>What did you like or dislike about the food items you are? </a:t>
            </a:r>
          </a:p>
          <a:p>
            <a:pPr marL="285750" indent="-285750">
              <a:buClr>
                <a:schemeClr val="tx1"/>
              </a:buClr>
            </a:pPr>
            <a:r>
              <a:rPr lang="en-CA" dirty="0">
                <a:solidFill>
                  <a:schemeClr val="dk1"/>
                </a:solidFill>
                <a:latin typeface="Montserrat Medium"/>
                <a:ea typeface="Montserrat Medium"/>
                <a:cs typeface="Montserrat Medium"/>
                <a:sym typeface="Montserrat Medium"/>
              </a:rPr>
              <a:t>What is something new you learned about the culture associated with today’s food item?</a:t>
            </a:r>
          </a:p>
          <a:p>
            <a:pPr marL="285750" indent="-285750">
              <a:buClr>
                <a:schemeClr val="tx1"/>
              </a:buClr>
            </a:pPr>
            <a:r>
              <a:rPr lang="en-CA" dirty="0">
                <a:solidFill>
                  <a:schemeClr val="dk1"/>
                </a:solidFill>
                <a:latin typeface="Montserrat Medium"/>
                <a:ea typeface="Montserrat Medium"/>
                <a:cs typeface="Montserrat Medium"/>
                <a:sym typeface="Montserrat Medium"/>
              </a:rPr>
              <a:t>Are there any other cultural foods you would like to see served? </a:t>
            </a:r>
          </a:p>
          <a:p>
            <a:pPr marL="0" lvl="0" indent="0" algn="l" rtl="0">
              <a:spcBef>
                <a:spcPts val="0"/>
              </a:spcBef>
              <a:spcAft>
                <a:spcPts val="0"/>
              </a:spcAft>
              <a:buNone/>
            </a:pPr>
            <a:endParaRPr dirty="0">
              <a:solidFill>
                <a:schemeClr val="dk1"/>
              </a:solidFill>
              <a:latin typeface="Montserrat Medium"/>
              <a:ea typeface="Montserrat Medium"/>
              <a:cs typeface="Montserrat Medium"/>
              <a:sym typeface="Montserrat Medium"/>
            </a:endParaRPr>
          </a:p>
        </p:txBody>
      </p:sp>
      <p:pic>
        <p:nvPicPr>
          <p:cNvPr id="104" name="Google Shape;104;p16"/>
          <p:cNvPicPr preferRelativeResize="0"/>
          <p:nvPr/>
        </p:nvPicPr>
        <p:blipFill>
          <a:blip r:embed="rId3">
            <a:alphaModFix/>
          </a:blip>
          <a:stretch>
            <a:fillRect/>
          </a:stretch>
        </p:blipFill>
        <p:spPr>
          <a:xfrm>
            <a:off x="244950" y="4668695"/>
            <a:ext cx="488116" cy="475500"/>
          </a:xfrm>
          <a:prstGeom prst="rect">
            <a:avLst/>
          </a:prstGeom>
          <a:noFill/>
          <a:ln>
            <a:noFill/>
          </a:ln>
        </p:spPr>
      </p:pic>
      <p:pic>
        <p:nvPicPr>
          <p:cNvPr id="105" name="Google Shape;105;p16"/>
          <p:cNvPicPr preferRelativeResize="0"/>
          <p:nvPr/>
        </p:nvPicPr>
        <p:blipFill rotWithShape="1">
          <a:blip r:embed="rId4">
            <a:alphaModFix/>
          </a:blip>
          <a:srcRect r="49031"/>
          <a:stretch/>
        </p:blipFill>
        <p:spPr>
          <a:xfrm>
            <a:off x="703550" y="4396625"/>
            <a:ext cx="742548" cy="1126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8" name="Picture 7" descr="Child raising hand in classroom">
            <a:extLst>
              <a:ext uri="{FF2B5EF4-FFF2-40B4-BE49-F238E27FC236}">
                <a16:creationId xmlns:a16="http://schemas.microsoft.com/office/drawing/2014/main" id="{53C2CC2C-02D6-9B7A-4703-5BCB225BB851}"/>
              </a:ext>
            </a:extLst>
          </p:cNvPr>
          <p:cNvPicPr>
            <a:picLocks noChangeAspect="1"/>
          </p:cNvPicPr>
          <p:nvPr/>
        </p:nvPicPr>
        <p:blipFill rotWithShape="1">
          <a:blip r:embed="rId3"/>
          <a:srcRect r="42218"/>
          <a:stretch/>
        </p:blipFill>
        <p:spPr>
          <a:xfrm>
            <a:off x="-21084" y="-738"/>
            <a:ext cx="4454861" cy="5139849"/>
          </a:xfrm>
          <a:prstGeom prst="rect">
            <a:avLst/>
          </a:prstGeom>
        </p:spPr>
      </p:pic>
      <p:sp>
        <p:nvSpPr>
          <p:cNvPr id="140" name="Google Shape;140;p19"/>
          <p:cNvSpPr/>
          <p:nvPr/>
        </p:nvSpPr>
        <p:spPr>
          <a:xfrm rot="5400000">
            <a:off x="6146139" y="-1712361"/>
            <a:ext cx="1285500" cy="4710223"/>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txBox="1">
            <a:spLocks noGrp="1"/>
          </p:cNvSpPr>
          <p:nvPr>
            <p:ph type="title"/>
          </p:nvPr>
        </p:nvSpPr>
        <p:spPr>
          <a:xfrm>
            <a:off x="4507577" y="214413"/>
            <a:ext cx="4747598"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solidFill>
                  <a:schemeClr val="bg1"/>
                </a:solidFill>
                <a:latin typeface="Arvo" panose="02000000000000000000" pitchFamily="2" charset="77"/>
                <a:ea typeface="Montserrat"/>
                <a:cs typeface="Montserrat"/>
                <a:sym typeface="Montserrat"/>
              </a:rPr>
              <a:t>Identifying Areas of Improvement </a:t>
            </a:r>
            <a:endParaRPr dirty="0">
              <a:solidFill>
                <a:schemeClr val="bg1"/>
              </a:solidFill>
              <a:latin typeface="Arvo" panose="02000000000000000000" pitchFamily="2" charset="77"/>
              <a:ea typeface="Montserrat"/>
              <a:cs typeface="Montserrat"/>
              <a:sym typeface="Montserrat"/>
            </a:endParaRPr>
          </a:p>
        </p:txBody>
      </p:sp>
      <p:sp>
        <p:nvSpPr>
          <p:cNvPr id="142" name="Google Shape;142;p19"/>
          <p:cNvSpPr txBox="1">
            <a:spLocks noGrp="1"/>
          </p:cNvSpPr>
          <p:nvPr>
            <p:ph type="body" idx="1"/>
          </p:nvPr>
        </p:nvSpPr>
        <p:spPr>
          <a:xfrm>
            <a:off x="4935212" y="1604913"/>
            <a:ext cx="3854954"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CA" dirty="0">
                <a:solidFill>
                  <a:schemeClr val="tx1"/>
                </a:solidFill>
                <a:latin typeface="Montserrat Medium" pitchFamily="2" charset="77"/>
                <a:ea typeface="Montserrat"/>
                <a:cs typeface="Montserrat"/>
                <a:sym typeface="Montserrat"/>
              </a:rPr>
              <a:t>Literacy Document Wish List</a:t>
            </a:r>
            <a:endParaRPr dirty="0">
              <a:solidFill>
                <a:schemeClr val="tx1"/>
              </a:solidFill>
              <a:latin typeface="Montserrat Medium" pitchFamily="2" charset="77"/>
              <a:ea typeface="Montserrat"/>
              <a:cs typeface="Montserrat"/>
              <a:sym typeface="Montserrat"/>
            </a:endParaRPr>
          </a:p>
          <a:p>
            <a:pPr marL="457200" lvl="0" indent="-330200" algn="l" rtl="0">
              <a:spcBef>
                <a:spcPts val="1200"/>
              </a:spcBef>
              <a:spcAft>
                <a:spcPts val="0"/>
              </a:spcAft>
              <a:buClr>
                <a:srgbClr val="000000"/>
              </a:buClr>
              <a:buSzPts val="1600"/>
              <a:buFont typeface="Montserrat Medium"/>
              <a:buChar char="●"/>
            </a:pPr>
            <a:r>
              <a:rPr lang="en-CA" dirty="0">
                <a:solidFill>
                  <a:srgbClr val="000000"/>
                </a:solidFill>
                <a:latin typeface="Montserrat Medium"/>
                <a:ea typeface="Montserrat Medium"/>
                <a:cs typeface="Montserrat Medium"/>
                <a:sym typeface="Montserrat Medium"/>
              </a:rPr>
              <a:t>Age appropriate explanations (words and concepts)</a:t>
            </a:r>
          </a:p>
          <a:p>
            <a:pPr marL="457200" lvl="0" indent="-330200" algn="l" rtl="0">
              <a:spcBef>
                <a:spcPts val="1200"/>
              </a:spcBef>
              <a:spcAft>
                <a:spcPts val="0"/>
              </a:spcAft>
              <a:buClr>
                <a:srgbClr val="000000"/>
              </a:buClr>
              <a:buSzPts val="1600"/>
              <a:buFont typeface="Montserrat Medium"/>
              <a:buChar char="●"/>
            </a:pPr>
            <a:r>
              <a:rPr lang="en-CA" dirty="0">
                <a:solidFill>
                  <a:srgbClr val="000000"/>
                </a:solidFill>
                <a:latin typeface="Montserrat Medium"/>
                <a:ea typeface="Montserrat Medium"/>
                <a:cs typeface="Montserrat Medium"/>
                <a:sym typeface="Montserrat Medium"/>
              </a:rPr>
              <a:t>Understanding the goal of the project </a:t>
            </a:r>
            <a:r>
              <a:rPr lang="en-CA" dirty="0">
                <a:solidFill>
                  <a:srgbClr val="000000"/>
                </a:solidFill>
                <a:latin typeface="Montserrat Medium"/>
                <a:ea typeface="Montserrat Medium"/>
                <a:cs typeface="Montserrat Medium"/>
                <a:sym typeface="Wingdings" pitchFamily="2" charset="2"/>
              </a:rPr>
              <a:t></a:t>
            </a:r>
            <a:r>
              <a:rPr lang="en-CA" dirty="0">
                <a:solidFill>
                  <a:srgbClr val="000000"/>
                </a:solidFill>
                <a:latin typeface="Montserrat Medium"/>
                <a:ea typeface="Montserrat Medium"/>
                <a:cs typeface="Montserrat Medium"/>
                <a:sym typeface="Montserrat Medium"/>
              </a:rPr>
              <a:t> lessons on nutrition vs. food memories and experiences </a:t>
            </a:r>
            <a:endParaRPr dirty="0">
              <a:solidFill>
                <a:srgbClr val="000000"/>
              </a:solidFill>
              <a:latin typeface="Montserrat Medium"/>
              <a:ea typeface="Montserrat Medium"/>
              <a:cs typeface="Montserrat Medium"/>
              <a:sym typeface="Montserrat Medium"/>
            </a:endParaRPr>
          </a:p>
        </p:txBody>
      </p:sp>
      <p:sp>
        <p:nvSpPr>
          <p:cNvPr id="143" name="Google Shape;143;p19"/>
          <p:cNvSpPr/>
          <p:nvPr/>
        </p:nvSpPr>
        <p:spPr>
          <a:xfrm rot="5400000">
            <a:off x="3864827" y="1854463"/>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rot="5400000">
            <a:off x="3864827" y="3141437"/>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rot="5400000">
            <a:off x="3864827" y="4426950"/>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 name="Google Shape;147;p19"/>
          <p:cNvPicPr preferRelativeResize="0"/>
          <p:nvPr/>
        </p:nvPicPr>
        <p:blipFill>
          <a:blip r:embed="rId4">
            <a:alphaModFix/>
          </a:blip>
          <a:stretch>
            <a:fillRect/>
          </a:stretch>
        </p:blipFill>
        <p:spPr>
          <a:xfrm>
            <a:off x="7835090" y="4638107"/>
            <a:ext cx="488116" cy="475500"/>
          </a:xfrm>
          <a:prstGeom prst="rect">
            <a:avLst/>
          </a:prstGeom>
          <a:noFill/>
          <a:ln>
            <a:noFill/>
          </a:ln>
        </p:spPr>
      </p:pic>
      <p:pic>
        <p:nvPicPr>
          <p:cNvPr id="148" name="Google Shape;148;p19"/>
          <p:cNvPicPr preferRelativeResize="0"/>
          <p:nvPr/>
        </p:nvPicPr>
        <p:blipFill rotWithShape="1">
          <a:blip r:embed="rId5">
            <a:alphaModFix/>
          </a:blip>
          <a:srcRect r="49031"/>
          <a:stretch/>
        </p:blipFill>
        <p:spPr>
          <a:xfrm>
            <a:off x="8293690" y="4366037"/>
            <a:ext cx="742548" cy="1126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7"/>
          <p:cNvSpPr txBox="1">
            <a:spLocks noGrp="1"/>
          </p:cNvSpPr>
          <p:nvPr>
            <p:ph type="title"/>
          </p:nvPr>
        </p:nvSpPr>
        <p:spPr>
          <a:xfrm>
            <a:off x="375250" y="49800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CA" dirty="0">
                <a:solidFill>
                  <a:srgbClr val="319B42"/>
                </a:solidFill>
                <a:latin typeface="Arvo" panose="02000000000000000000" pitchFamily="2" charset="77"/>
                <a:ea typeface="Montserrat"/>
                <a:cs typeface="Montserrat"/>
                <a:sym typeface="Montserrat"/>
              </a:rPr>
              <a:t>Black History Month</a:t>
            </a:r>
            <a:endParaRPr dirty="0">
              <a:solidFill>
                <a:srgbClr val="319B42"/>
              </a:solidFill>
              <a:latin typeface="Arvo" panose="02000000000000000000" pitchFamily="2" charset="77"/>
              <a:ea typeface="Montserrat"/>
              <a:cs typeface="Montserrat"/>
              <a:sym typeface="Montserrat"/>
            </a:endParaRPr>
          </a:p>
        </p:txBody>
      </p:sp>
      <p:sp>
        <p:nvSpPr>
          <p:cNvPr id="112" name="Google Shape;112;p17"/>
          <p:cNvSpPr txBox="1">
            <a:spLocks noGrp="1"/>
          </p:cNvSpPr>
          <p:nvPr>
            <p:ph type="body" idx="1"/>
          </p:nvPr>
        </p:nvSpPr>
        <p:spPr>
          <a:xfrm>
            <a:off x="341350" y="2601775"/>
            <a:ext cx="4294200" cy="34164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Clr>
                <a:schemeClr val="lt1"/>
              </a:buClr>
              <a:buSzPts val="1600"/>
              <a:buFont typeface="Montserrat Medium"/>
              <a:buChar char="●"/>
            </a:pPr>
            <a:r>
              <a:rPr lang="en" sz="1600">
                <a:solidFill>
                  <a:schemeClr val="lt1"/>
                </a:solidFill>
                <a:latin typeface="Montserrat Medium"/>
                <a:ea typeface="Montserrat Medium"/>
                <a:cs typeface="Montserrat Medium"/>
                <a:sym typeface="Montserrat Medium"/>
              </a:rPr>
              <a:t>$75 minimum order</a:t>
            </a:r>
            <a:endParaRPr sz="1600">
              <a:solidFill>
                <a:schemeClr val="lt1"/>
              </a:solidFill>
              <a:latin typeface="Montserrat Medium"/>
              <a:ea typeface="Montserrat Medium"/>
              <a:cs typeface="Montserrat Medium"/>
              <a:sym typeface="Montserrat Medium"/>
            </a:endParaRPr>
          </a:p>
          <a:p>
            <a:pPr marL="457200" lvl="0" indent="-330200" algn="l" rtl="0">
              <a:spcBef>
                <a:spcPts val="0"/>
              </a:spcBef>
              <a:spcAft>
                <a:spcPts val="0"/>
              </a:spcAft>
              <a:buClr>
                <a:schemeClr val="lt1"/>
              </a:buClr>
              <a:buSzPts val="1600"/>
              <a:buFont typeface="Montserrat Medium"/>
              <a:buChar char="●"/>
            </a:pPr>
            <a:r>
              <a:rPr lang="en" sz="1600">
                <a:solidFill>
                  <a:schemeClr val="lt1"/>
                </a:solidFill>
                <a:latin typeface="Montserrat Medium"/>
                <a:ea typeface="Montserrat Medium"/>
                <a:cs typeface="Montserrat Medium"/>
                <a:sym typeface="Montserrat Medium"/>
              </a:rPr>
              <a:t>Order deadline: Wednesday at 11:59pm for delivery the following week </a:t>
            </a:r>
            <a:endParaRPr sz="1600">
              <a:solidFill>
                <a:schemeClr val="lt1"/>
              </a:solidFill>
              <a:latin typeface="Montserrat Medium"/>
              <a:ea typeface="Montserrat Medium"/>
              <a:cs typeface="Montserrat Medium"/>
              <a:sym typeface="Montserrat Medium"/>
            </a:endParaRPr>
          </a:p>
        </p:txBody>
      </p:sp>
      <p:sp>
        <p:nvSpPr>
          <p:cNvPr id="117" name="Google Shape;117;p17"/>
          <p:cNvSpPr txBox="1"/>
          <p:nvPr/>
        </p:nvSpPr>
        <p:spPr>
          <a:xfrm>
            <a:off x="341230" y="1191633"/>
            <a:ext cx="6348499" cy="3631733"/>
          </a:xfrm>
          <a:prstGeom prst="rect">
            <a:avLst/>
          </a:prstGeom>
          <a:noFill/>
          <a:ln>
            <a:noFill/>
          </a:ln>
        </p:spPr>
        <p:txBody>
          <a:bodyPr spcFirstLastPara="1" wrap="square" lIns="91425" tIns="91425" rIns="91425" bIns="91425" anchor="t" anchorCtr="0">
            <a:spAutoFit/>
          </a:bodyPr>
          <a:lstStyle/>
          <a:p>
            <a:r>
              <a:rPr lang="en-US" dirty="0">
                <a:solidFill>
                  <a:schemeClr val="tx1"/>
                </a:solidFill>
                <a:latin typeface="Montserrat Medium" pitchFamily="2" charset="77"/>
              </a:rPr>
              <a:t>“A couple of students came to me in the afternoon looking for more baked goods. One student said his grandmother used to make them and it reminded him of home. I sent him home with a container for his family to enjoy. He also insisted that his whole class try them, so I took a bag over and we passed them out for everyone to try.” - Westminster SNP coordinator </a:t>
            </a:r>
          </a:p>
          <a:p>
            <a:endParaRPr lang="en-US" sz="1400" dirty="0">
              <a:solidFill>
                <a:schemeClr val="tx1"/>
              </a:solidFill>
              <a:latin typeface="Montserrat Medium" pitchFamily="2" charset="77"/>
              <a:ea typeface="Calibri" panose="020F0502020204030204" pitchFamily="34" charset="0"/>
            </a:endParaRPr>
          </a:p>
          <a:p>
            <a:endParaRPr lang="en-US" sz="1400" dirty="0">
              <a:solidFill>
                <a:schemeClr val="tx1"/>
              </a:solidFill>
              <a:latin typeface="Montserrat Medium" pitchFamily="2" charset="77"/>
              <a:ea typeface="Calibri" panose="020F0502020204030204" pitchFamily="34" charset="0"/>
            </a:endParaRPr>
          </a:p>
          <a:p>
            <a:r>
              <a:rPr lang="en-US" sz="1400" dirty="0">
                <a:solidFill>
                  <a:schemeClr val="tx1"/>
                </a:solidFill>
                <a:latin typeface="Montserrat Medium" pitchFamily="2" charset="77"/>
                <a:ea typeface="Calibri" panose="020F0502020204030204" pitchFamily="34" charset="0"/>
              </a:rPr>
              <a:t>“The students I spoke to really enjoyed this experience. They were able to describe the new taste and did so in positive ways (like a spicy gingerbread cookie!).  Last night I heard from a kindergarten teacher about how proud she was of all of her students as everyone tried the snack!  She even went so far as to find a video of the treat being made and the children enjoyed seeing the process.” </a:t>
            </a:r>
            <a:r>
              <a:rPr lang="en-US" sz="1400" dirty="0">
                <a:solidFill>
                  <a:schemeClr val="tx1"/>
                </a:solidFill>
                <a:effectLst/>
                <a:latin typeface="Montserrat Medium" pitchFamily="2" charset="77"/>
                <a:ea typeface="Calibri" panose="020F0502020204030204" pitchFamily="34" charset="0"/>
              </a:rPr>
              <a:t>-Eagle Heights  SNP Coordinator </a:t>
            </a:r>
          </a:p>
          <a:p>
            <a:endParaRPr lang="en-US" dirty="0">
              <a:solidFill>
                <a:schemeClr val="tx1"/>
              </a:solidFill>
              <a:latin typeface="Montserrat Medium" pitchFamily="2" charset="77"/>
            </a:endParaRPr>
          </a:p>
        </p:txBody>
      </p:sp>
      <p:pic>
        <p:nvPicPr>
          <p:cNvPr id="2" name="Content Placeholder 5">
            <a:extLst>
              <a:ext uri="{FF2B5EF4-FFF2-40B4-BE49-F238E27FC236}">
                <a16:creationId xmlns:a16="http://schemas.microsoft.com/office/drawing/2014/main" id="{A8F08629-182B-D06F-B01C-4FEB644DE7D9}"/>
              </a:ext>
            </a:extLst>
          </p:cNvPr>
          <p:cNvPicPr>
            <a:picLocks noChangeAspect="1"/>
          </p:cNvPicPr>
          <p:nvPr/>
        </p:nvPicPr>
        <p:blipFill rotWithShape="1">
          <a:blip r:embed="rId3"/>
          <a:srcRect l="54744" t="3777" r="2305" b="6976"/>
          <a:stretch/>
        </p:blipFill>
        <p:spPr>
          <a:xfrm>
            <a:off x="7196659" y="0"/>
            <a:ext cx="1947342" cy="2571001"/>
          </a:xfrm>
          <a:prstGeom prst="rect">
            <a:avLst/>
          </a:prstGeom>
          <a:noFill/>
          <a:ln>
            <a:noFill/>
          </a:ln>
        </p:spPr>
      </p:pic>
      <p:pic>
        <p:nvPicPr>
          <p:cNvPr id="3" name="Content Placeholder 5">
            <a:extLst>
              <a:ext uri="{FF2B5EF4-FFF2-40B4-BE49-F238E27FC236}">
                <a16:creationId xmlns:a16="http://schemas.microsoft.com/office/drawing/2014/main" id="{96CA419E-741A-3DF2-C37A-17CFA4C69586}"/>
              </a:ext>
            </a:extLst>
          </p:cNvPr>
          <p:cNvPicPr>
            <a:picLocks noChangeAspect="1"/>
          </p:cNvPicPr>
          <p:nvPr/>
        </p:nvPicPr>
        <p:blipFill rotWithShape="1">
          <a:blip r:embed="rId3"/>
          <a:srcRect l="2012" t="3033" r="54053" b="5791"/>
          <a:stretch/>
        </p:blipFill>
        <p:spPr>
          <a:xfrm>
            <a:off x="7214147" y="2571700"/>
            <a:ext cx="1949731" cy="2571001"/>
          </a:xfrm>
          <a:prstGeom prst="rect">
            <a:avLst/>
          </a:prstGeom>
          <a:noFill/>
          <a:ln>
            <a:noFill/>
          </a:ln>
        </p:spPr>
      </p:pic>
      <p:sp>
        <p:nvSpPr>
          <p:cNvPr id="4" name="TextBox 3">
            <a:extLst>
              <a:ext uri="{FF2B5EF4-FFF2-40B4-BE49-F238E27FC236}">
                <a16:creationId xmlns:a16="http://schemas.microsoft.com/office/drawing/2014/main" id="{3A5E2748-1AD8-AEA3-F226-367DE09EE386}"/>
              </a:ext>
            </a:extLst>
          </p:cNvPr>
          <p:cNvSpPr txBox="1"/>
          <p:nvPr/>
        </p:nvSpPr>
        <p:spPr>
          <a:xfrm>
            <a:off x="6128184" y="4657193"/>
            <a:ext cx="184731" cy="307777"/>
          </a:xfrm>
          <a:prstGeom prst="rect">
            <a:avLst/>
          </a:prstGeom>
          <a:noFill/>
        </p:spPr>
        <p:txBody>
          <a:bodyPr wrap="none" rtlCol="0">
            <a:spAutoFit/>
          </a:bodyPr>
          <a:lstStyle/>
          <a:p>
            <a:endParaRPr lang="en-CA" dirty="0"/>
          </a:p>
        </p:txBody>
      </p:sp>
      <p:sp>
        <p:nvSpPr>
          <p:cNvPr id="110" name="Google Shape;110;p17"/>
          <p:cNvSpPr/>
          <p:nvPr/>
        </p:nvSpPr>
        <p:spPr>
          <a:xfrm rot="5400000">
            <a:off x="6497596" y="3140649"/>
            <a:ext cx="1285500" cy="147601"/>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rot="5400000">
            <a:off x="6497597" y="569700"/>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rot="5400000">
            <a:off x="6497597" y="1855169"/>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rot="5400000">
            <a:off x="6497597" y="4426151"/>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1363</Words>
  <Application>Microsoft Macintosh PowerPoint</Application>
  <PresentationFormat>On-screen Show (16:9)</PresentationFormat>
  <Paragraphs>101</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Montserrat Medium</vt:lpstr>
      <vt:lpstr>Calibri</vt:lpstr>
      <vt:lpstr>Montserrat</vt:lpstr>
      <vt:lpstr>Arvo</vt:lpstr>
      <vt:lpstr>Montserrat SemiBold</vt:lpstr>
      <vt:lpstr>Arial</vt:lpstr>
      <vt:lpstr>Simple Light</vt:lpstr>
      <vt:lpstr>CULTERAL DIVERSITY PILOT:</vt:lpstr>
      <vt:lpstr>Cultural Diversity Pilot: What </vt:lpstr>
      <vt:lpstr>Cultural Diversity Pilot: Who </vt:lpstr>
      <vt:lpstr>Cultural Diversity Pilot: When</vt:lpstr>
      <vt:lpstr>Cultural Diversity Pilot: Literacy </vt:lpstr>
      <vt:lpstr>PowerPoint Presentation</vt:lpstr>
      <vt:lpstr>Cultural Diversity Pilot: Outcomes </vt:lpstr>
      <vt:lpstr>Identifying Areas of Improvement </vt:lpstr>
      <vt:lpstr>Black History Month</vt:lpstr>
      <vt:lpstr>Eid</vt:lpstr>
      <vt:lpstr>PowerPoint Presentation</vt:lpstr>
      <vt:lpstr>Storytelling and Experiencing </vt:lpstr>
      <vt:lpstr>Takeaways and Next Steps</vt:lpstr>
      <vt:lpstr>THANK YOU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FOOD DELIVERY PROGRAM 2023.24</dc:title>
  <cp:lastModifiedBy>Robin Tetreault</cp:lastModifiedBy>
  <cp:revision>3</cp:revision>
  <dcterms:modified xsi:type="dcterms:W3CDTF">2023-08-22T18:28:55Z</dcterms:modified>
</cp:coreProperties>
</file>