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8" r:id="rId3"/>
    <p:sldId id="259" r:id="rId4"/>
    <p:sldId id="257" r:id="rId5"/>
    <p:sldId id="276" r:id="rId6"/>
    <p:sldId id="266" r:id="rId7"/>
    <p:sldId id="277" r:id="rId8"/>
    <p:sldId id="264" r:id="rId9"/>
    <p:sldId id="274" r:id="rId10"/>
    <p:sldId id="272"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Montserrat"/>
      <p:regular r:id="rId17"/>
      <p:bold r:id="rId18"/>
      <p:italic r:id="rId19"/>
      <p:boldItalic r:id="rId20"/>
    </p:embeddedFont>
    <p:embeddedFont>
      <p:font typeface="Montserrat Medium"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3A7F"/>
    <a:srgbClr val="E57200"/>
    <a:srgbClr val="03C3B3"/>
    <a:srgbClr val="329B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4040"/>
  </p:normalViewPr>
  <p:slideViewPr>
    <p:cSldViewPr snapToGrid="0">
      <p:cViewPr varScale="1">
        <p:scale>
          <a:sx n="137" d="100"/>
          <a:sy n="137" d="100"/>
        </p:scale>
        <p:origin x="116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3c19f504f3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3c19f504f3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3c19f504f3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3c19f504f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400"/>
              <a:buFont typeface="Arial"/>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3c19f504f3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3c19f504f3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None/>
            </a:pPr>
            <a:endParaRPr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3c19f504f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3c19f504f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3c19f504f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3c19f504f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704888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c19f504f3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3c19f504f3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3c19f504f3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3c19f504f3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0206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3c19f504f3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3c19f504f3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356002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FD1g4LojUPQ" TargetMode="External"/><Relationship Id="rId3" Type="http://schemas.openxmlformats.org/officeDocument/2006/relationships/slideLayout" Target="../slideLayouts/slideLayout2.xml"/><Relationship Id="rId7" Type="http://schemas.openxmlformats.org/officeDocument/2006/relationships/hyperlink" Target="https://handsonfood.ca/"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11"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hyperlink" Target="https://www.ellynsatterinstitute.org/how-to-feed/the-division-of-responsibility-in-feeding/" TargetMode="External"/><Relationship Id="rId4" Type="http://schemas.openxmlformats.org/officeDocument/2006/relationships/notesSlide" Target="../notesSlides/notesSlide10.xml"/><Relationship Id="rId9" Type="http://schemas.openxmlformats.org/officeDocument/2006/relationships/hyperlink" Target="https://healthyschoolsbc.ca/teach-food-first/guiding-principl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rot="5400000">
            <a:off x="3928675" y="-2643200"/>
            <a:ext cx="1285500" cy="9142800"/>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427348" y="316549"/>
            <a:ext cx="8520600" cy="2052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4800"/>
              <a:buFont typeface="Arial"/>
              <a:buNone/>
            </a:pPr>
            <a:r>
              <a:rPr lang="en" sz="3900" dirty="0">
                <a:solidFill>
                  <a:schemeClr val="lt1"/>
                </a:solidFill>
                <a:latin typeface="Montserrat"/>
                <a:ea typeface="Montserrat"/>
                <a:cs typeface="Arial" panose="020B0604020202020204" pitchFamily="34" charset="0"/>
                <a:sym typeface="Montserrat"/>
              </a:rPr>
              <a:t>Guiding Principles for Educators:</a:t>
            </a:r>
            <a:endParaRPr dirty="0">
              <a:solidFill>
                <a:schemeClr val="lt1"/>
              </a:solidFill>
              <a:latin typeface="Montserrat"/>
              <a:ea typeface="Montserrat"/>
              <a:cs typeface="Arial" panose="020B0604020202020204" pitchFamily="34" charset="0"/>
              <a:sym typeface="Montserrat"/>
            </a:endParaRPr>
          </a:p>
        </p:txBody>
      </p:sp>
      <p:sp>
        <p:nvSpPr>
          <p:cNvPr id="56" name="Google Shape;56;p13"/>
          <p:cNvSpPr txBox="1">
            <a:spLocks noGrp="1"/>
          </p:cNvSpPr>
          <p:nvPr>
            <p:ph type="subTitle" idx="1"/>
          </p:nvPr>
        </p:nvSpPr>
        <p:spPr>
          <a:xfrm>
            <a:off x="476132" y="2712274"/>
            <a:ext cx="8520600" cy="792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SzPct val="123076"/>
              <a:buFont typeface="Arial"/>
              <a:buNone/>
            </a:pPr>
            <a:r>
              <a:rPr lang="en-US" sz="2000" b="1" dirty="0">
                <a:solidFill>
                  <a:srgbClr val="000000"/>
                </a:solidFill>
                <a:latin typeface="Montserrat"/>
                <a:ea typeface="Montserrat"/>
                <a:cs typeface="Montserrat"/>
                <a:sym typeface="Montserrat"/>
              </a:rPr>
              <a:t>How to Approach Food &amp; Nutrition Education for Students </a:t>
            </a:r>
          </a:p>
          <a:p>
            <a:pPr marL="0" lvl="0" indent="0" algn="l" rtl="0">
              <a:spcBef>
                <a:spcPts val="0"/>
              </a:spcBef>
              <a:spcAft>
                <a:spcPts val="0"/>
              </a:spcAft>
              <a:buClr>
                <a:srgbClr val="000000"/>
              </a:buClr>
              <a:buSzPct val="123076"/>
              <a:buFont typeface="Arial"/>
              <a:buNone/>
            </a:pPr>
            <a:r>
              <a:rPr lang="en-US" sz="2000" dirty="0">
                <a:solidFill>
                  <a:srgbClr val="000000"/>
                </a:solidFill>
                <a:latin typeface="Montserrat"/>
                <a:ea typeface="Montserrat"/>
                <a:cs typeface="Montserrat"/>
                <a:sym typeface="Montserrat"/>
              </a:rPr>
              <a:t>By: VON-OSNP</a:t>
            </a:r>
            <a:endParaRPr sz="1100" dirty="0">
              <a:solidFill>
                <a:srgbClr val="000000"/>
              </a:solidFill>
              <a:latin typeface="Montserrat Medium" pitchFamily="2" charset="77"/>
              <a:ea typeface="Montserrat"/>
              <a:cs typeface="Montserrat"/>
              <a:sym typeface="Montserrat"/>
            </a:endParaRPr>
          </a:p>
        </p:txBody>
      </p:sp>
      <p:pic>
        <p:nvPicPr>
          <p:cNvPr id="57" name="Google Shape;57;p13"/>
          <p:cNvPicPr preferRelativeResize="0"/>
          <p:nvPr/>
        </p:nvPicPr>
        <p:blipFill>
          <a:blip r:embed="rId5">
            <a:alphaModFix/>
          </a:blip>
          <a:stretch>
            <a:fillRect/>
          </a:stretch>
        </p:blipFill>
        <p:spPr>
          <a:xfrm>
            <a:off x="855525" y="3715900"/>
            <a:ext cx="2612654" cy="2019449"/>
          </a:xfrm>
          <a:prstGeom prst="rect">
            <a:avLst/>
          </a:prstGeom>
          <a:noFill/>
          <a:ln>
            <a:noFill/>
          </a:ln>
        </p:spPr>
      </p:pic>
      <p:sp>
        <p:nvSpPr>
          <p:cNvPr id="58" name="Google Shape;58;p13"/>
          <p:cNvSpPr/>
          <p:nvPr/>
        </p:nvSpPr>
        <p:spPr>
          <a:xfrm rot="5400000">
            <a:off x="-568825" y="568950"/>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rot="5400000">
            <a:off x="-568825" y="4425388"/>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p:nvPr/>
        </p:nvSpPr>
        <p:spPr>
          <a:xfrm rot="5400000">
            <a:off x="-568825" y="3139901"/>
            <a:ext cx="1285500"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oogle Shape;61;p13"/>
          <p:cNvPicPr preferRelativeResize="0"/>
          <p:nvPr/>
        </p:nvPicPr>
        <p:blipFill>
          <a:blip r:embed="rId6">
            <a:alphaModFix/>
          </a:blip>
          <a:stretch>
            <a:fillRect/>
          </a:stretch>
        </p:blipFill>
        <p:spPr>
          <a:xfrm>
            <a:off x="282015" y="4356803"/>
            <a:ext cx="757200" cy="737625"/>
          </a:xfrm>
          <a:prstGeom prst="rect">
            <a:avLst/>
          </a:prstGeom>
          <a:noFill/>
          <a:ln>
            <a:noFill/>
          </a:ln>
        </p:spPr>
      </p:pic>
      <p:pic>
        <p:nvPicPr>
          <p:cNvPr id="62" name="Google Shape;62;p13"/>
          <p:cNvPicPr preferRelativeResize="0"/>
          <p:nvPr/>
        </p:nvPicPr>
        <p:blipFill>
          <a:blip r:embed="rId7">
            <a:alphaModFix/>
          </a:blip>
          <a:stretch>
            <a:fillRect/>
          </a:stretch>
        </p:blipFill>
        <p:spPr>
          <a:xfrm>
            <a:off x="993431" y="3934750"/>
            <a:ext cx="2260024" cy="1746876"/>
          </a:xfrm>
          <a:prstGeom prst="rect">
            <a:avLst/>
          </a:prstGeom>
          <a:noFill/>
          <a:ln>
            <a:noFill/>
          </a:ln>
        </p:spPr>
      </p:pic>
      <p:pic>
        <p:nvPicPr>
          <p:cNvPr id="6" name="Recorded Sound">
            <a:hlinkClick r:id="" action="ppaction://media"/>
            <a:extLst>
              <a:ext uri="{FF2B5EF4-FFF2-40B4-BE49-F238E27FC236}">
                <a16:creationId xmlns:a16="http://schemas.microsoft.com/office/drawing/2014/main" id="{F9B0D5BB-5160-F481-3341-A06C44CBED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9369" y="448193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p:nvPr/>
        </p:nvSpPr>
        <p:spPr>
          <a:xfrm rot="5400000">
            <a:off x="-568825" y="1854357"/>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rot="5400000">
            <a:off x="3924600" y="-3933900"/>
            <a:ext cx="1285500" cy="91533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9"/>
          <p:cNvSpPr/>
          <p:nvPr/>
        </p:nvSpPr>
        <p:spPr>
          <a:xfrm rot="5400000">
            <a:off x="-568825" y="3139863"/>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9"/>
          <p:cNvSpPr/>
          <p:nvPr/>
        </p:nvSpPr>
        <p:spPr>
          <a:xfrm rot="5400000">
            <a:off x="-568825" y="4425376"/>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9"/>
          <p:cNvSpPr txBox="1">
            <a:spLocks noGrp="1"/>
          </p:cNvSpPr>
          <p:nvPr>
            <p:ph type="title"/>
          </p:nvPr>
        </p:nvSpPr>
        <p:spPr>
          <a:xfrm>
            <a:off x="281700" y="-165601"/>
            <a:ext cx="8571300" cy="1616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Clr>
                <a:srgbClr val="000000"/>
              </a:buClr>
              <a:buSzPts val="4800"/>
              <a:buFont typeface="Arial"/>
              <a:buNone/>
            </a:pPr>
            <a:r>
              <a:rPr lang="en" sz="3900" dirty="0">
                <a:solidFill>
                  <a:schemeClr val="lt1"/>
                </a:solidFill>
                <a:latin typeface="Montserrat"/>
                <a:ea typeface="Montserrat Medium"/>
                <a:cs typeface="Montserrat Medium"/>
                <a:sym typeface="Montserrat Medium"/>
              </a:rPr>
              <a:t>References</a:t>
            </a:r>
            <a:endParaRPr dirty="0">
              <a:solidFill>
                <a:schemeClr val="lt1"/>
              </a:solidFill>
              <a:latin typeface="Montserrat"/>
              <a:ea typeface="Montserrat Medium"/>
              <a:cs typeface="Montserrat Medium"/>
              <a:sym typeface="Montserrat Medium"/>
            </a:endParaRPr>
          </a:p>
        </p:txBody>
      </p:sp>
      <p:pic>
        <p:nvPicPr>
          <p:cNvPr id="291" name="Google Shape;291;p29"/>
          <p:cNvPicPr preferRelativeResize="0"/>
          <p:nvPr/>
        </p:nvPicPr>
        <p:blipFill>
          <a:blip r:embed="rId5">
            <a:alphaModFix/>
          </a:blip>
          <a:stretch>
            <a:fillRect/>
          </a:stretch>
        </p:blipFill>
        <p:spPr>
          <a:xfrm>
            <a:off x="244132" y="4638087"/>
            <a:ext cx="488116" cy="475500"/>
          </a:xfrm>
          <a:prstGeom prst="rect">
            <a:avLst/>
          </a:prstGeom>
          <a:noFill/>
          <a:ln>
            <a:noFill/>
          </a:ln>
        </p:spPr>
      </p:pic>
      <p:pic>
        <p:nvPicPr>
          <p:cNvPr id="292" name="Google Shape;292;p29"/>
          <p:cNvPicPr preferRelativeResize="0"/>
          <p:nvPr/>
        </p:nvPicPr>
        <p:blipFill rotWithShape="1">
          <a:blip r:embed="rId6">
            <a:alphaModFix/>
          </a:blip>
          <a:srcRect r="49031"/>
          <a:stretch/>
        </p:blipFill>
        <p:spPr>
          <a:xfrm>
            <a:off x="732248" y="4362432"/>
            <a:ext cx="742548" cy="1126099"/>
          </a:xfrm>
          <a:prstGeom prst="rect">
            <a:avLst/>
          </a:prstGeom>
          <a:noFill/>
          <a:ln>
            <a:noFill/>
          </a:ln>
        </p:spPr>
      </p:pic>
      <p:sp>
        <p:nvSpPr>
          <p:cNvPr id="2" name="TextBox 1">
            <a:extLst>
              <a:ext uri="{FF2B5EF4-FFF2-40B4-BE49-F238E27FC236}">
                <a16:creationId xmlns:a16="http://schemas.microsoft.com/office/drawing/2014/main" id="{47E3609D-45D8-CAAB-C938-47ED3065DE87}"/>
              </a:ext>
            </a:extLst>
          </p:cNvPr>
          <p:cNvSpPr txBox="1"/>
          <p:nvPr/>
        </p:nvSpPr>
        <p:spPr>
          <a:xfrm>
            <a:off x="488190" y="1568037"/>
            <a:ext cx="8206631" cy="2985433"/>
          </a:xfrm>
          <a:prstGeom prst="rect">
            <a:avLst/>
          </a:prstGeom>
          <a:noFill/>
        </p:spPr>
        <p:txBody>
          <a:bodyPr wrap="square" rtlCol="0">
            <a:spAutoFit/>
          </a:bodyPr>
          <a:lstStyle/>
          <a:p>
            <a:r>
              <a:rPr lang="en-US" sz="1600" dirty="0">
                <a:latin typeface="Montserrat"/>
              </a:rPr>
              <a:t>Hands on Food</a:t>
            </a:r>
          </a:p>
          <a:p>
            <a:r>
              <a:rPr lang="en-CA" sz="1600" dirty="0">
                <a:latin typeface="Montserrat"/>
                <a:hlinkClick r:id="rId7"/>
              </a:rPr>
              <a:t>https://handsonfood.ca/</a:t>
            </a:r>
            <a:endParaRPr lang="en-CA" sz="1600" dirty="0">
              <a:latin typeface="Montserrat"/>
            </a:endParaRPr>
          </a:p>
          <a:p>
            <a:r>
              <a:rPr lang="en-US" sz="1600" dirty="0">
                <a:latin typeface="Montserrat"/>
                <a:hlinkClick r:id="rId8"/>
              </a:rPr>
              <a:t>https://www.youtube.com/watch?v=FD1g4LojUPQ</a:t>
            </a:r>
            <a:endParaRPr lang="en-CA" sz="1600" dirty="0">
              <a:latin typeface="Montserrat"/>
            </a:endParaRPr>
          </a:p>
          <a:p>
            <a:endParaRPr lang="en-US" sz="1600" dirty="0">
              <a:latin typeface="Montserrat"/>
            </a:endParaRPr>
          </a:p>
          <a:p>
            <a:r>
              <a:rPr lang="en-US" sz="1600" dirty="0">
                <a:latin typeface="Montserrat"/>
              </a:rPr>
              <a:t>Healthy Schools BC</a:t>
            </a:r>
          </a:p>
          <a:p>
            <a:r>
              <a:rPr lang="en-CA" sz="1600" dirty="0">
                <a:latin typeface="Montserrat"/>
                <a:hlinkClick r:id="rId9"/>
              </a:rPr>
              <a:t>https://healthyschoolsbc.ca/teach-food-first/guiding-principles/</a:t>
            </a:r>
            <a:endParaRPr lang="en-CA" sz="1600" dirty="0">
              <a:latin typeface="Montserrat"/>
            </a:endParaRPr>
          </a:p>
          <a:p>
            <a:endParaRPr lang="en-CA" sz="1600" dirty="0">
              <a:latin typeface="Montserrat"/>
            </a:endParaRPr>
          </a:p>
          <a:p>
            <a:r>
              <a:rPr lang="en-CA" sz="1600" dirty="0">
                <a:latin typeface="Montserrat"/>
              </a:rPr>
              <a:t>Ellyn </a:t>
            </a:r>
            <a:r>
              <a:rPr lang="en-CA" sz="1600" dirty="0" err="1">
                <a:latin typeface="Montserrat"/>
              </a:rPr>
              <a:t>Satter</a:t>
            </a:r>
            <a:r>
              <a:rPr lang="en-CA" sz="1600" dirty="0">
                <a:latin typeface="Montserrat"/>
              </a:rPr>
              <a:t> Institute </a:t>
            </a:r>
          </a:p>
          <a:p>
            <a:r>
              <a:rPr lang="en-US" sz="1600" dirty="0">
                <a:latin typeface="Montserrat"/>
                <a:hlinkClick r:id="rId10"/>
              </a:rPr>
              <a:t>https://www.ellynsatterinstitute.org/how-to-feed/the-division-of-responsibility-in-feeding/</a:t>
            </a:r>
            <a:endParaRPr lang="en-CA" sz="1600" dirty="0">
              <a:latin typeface="Montserrat"/>
            </a:endParaRPr>
          </a:p>
          <a:p>
            <a:endParaRPr lang="en-US" dirty="0">
              <a:latin typeface="Montserrat"/>
            </a:endParaRPr>
          </a:p>
          <a:p>
            <a:endParaRPr lang="en-CA" dirty="0">
              <a:latin typeface="Montserrat"/>
            </a:endParaRPr>
          </a:p>
        </p:txBody>
      </p:sp>
      <p:pic>
        <p:nvPicPr>
          <p:cNvPr id="3" name="Recorded Sound">
            <a:hlinkClick r:id="" action="ppaction://media"/>
            <a:extLst>
              <a:ext uri="{FF2B5EF4-FFF2-40B4-BE49-F238E27FC236}">
                <a16:creationId xmlns:a16="http://schemas.microsoft.com/office/drawing/2014/main" id="{62BE138B-F178-FA81-3F44-2009890A5FD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515" y="450334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p:nvPr/>
        </p:nvSpPr>
        <p:spPr>
          <a:xfrm rot="10800000">
            <a:off x="3456135" y="1130513"/>
            <a:ext cx="2286000" cy="4029025"/>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15"/>
          <p:cNvSpPr txBox="1">
            <a:spLocks noGrp="1"/>
          </p:cNvSpPr>
          <p:nvPr>
            <p:ph type="title"/>
          </p:nvPr>
        </p:nvSpPr>
        <p:spPr>
          <a:xfrm>
            <a:off x="209607" y="128207"/>
            <a:ext cx="8724785"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dirty="0">
                <a:solidFill>
                  <a:schemeClr val="tx1"/>
                </a:solidFill>
                <a:latin typeface="Montserrat"/>
                <a:ea typeface="Montserrat"/>
                <a:cs typeface="Montserrat"/>
                <a:sym typeface="Montserrat"/>
              </a:rPr>
              <a:t>How to Approach Food &amp; Nutrition </a:t>
            </a:r>
            <a:br>
              <a:rPr lang="en-US" dirty="0">
                <a:solidFill>
                  <a:schemeClr val="tx1"/>
                </a:solidFill>
                <a:latin typeface="Montserrat"/>
                <a:ea typeface="Montserrat"/>
                <a:cs typeface="Montserrat"/>
                <a:sym typeface="Montserrat"/>
              </a:rPr>
            </a:br>
            <a:r>
              <a:rPr lang="en-US" dirty="0">
                <a:solidFill>
                  <a:schemeClr val="tx1"/>
                </a:solidFill>
                <a:latin typeface="Montserrat"/>
                <a:ea typeface="Montserrat"/>
                <a:cs typeface="Montserrat"/>
                <a:sym typeface="Montserrat"/>
              </a:rPr>
              <a:t>Education for Students: </a:t>
            </a:r>
          </a:p>
        </p:txBody>
      </p:sp>
      <p:sp>
        <p:nvSpPr>
          <p:cNvPr id="86" name="Google Shape;86;p15"/>
          <p:cNvSpPr/>
          <p:nvPr/>
        </p:nvSpPr>
        <p:spPr>
          <a:xfrm rot="10800000">
            <a:off x="5743277" y="1130511"/>
            <a:ext cx="2286000" cy="4029027"/>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15"/>
          <p:cNvSpPr/>
          <p:nvPr/>
        </p:nvSpPr>
        <p:spPr>
          <a:xfrm rot="10800000">
            <a:off x="-59" y="5026580"/>
            <a:ext cx="1291448" cy="126914"/>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57200"/>
              </a:highlight>
            </a:endParaRPr>
          </a:p>
        </p:txBody>
      </p:sp>
      <p:sp>
        <p:nvSpPr>
          <p:cNvPr id="88" name="Google Shape;88;p15"/>
          <p:cNvSpPr/>
          <p:nvPr/>
        </p:nvSpPr>
        <p:spPr>
          <a:xfrm rot="10800000">
            <a:off x="1188456" y="1130513"/>
            <a:ext cx="2286000" cy="4029025"/>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 Placeholder 6">
            <a:extLst>
              <a:ext uri="{FF2B5EF4-FFF2-40B4-BE49-F238E27FC236}">
                <a16:creationId xmlns:a16="http://schemas.microsoft.com/office/drawing/2014/main" id="{101EF7DF-3B13-014F-7EBC-7FC0C4447C3D}"/>
              </a:ext>
            </a:extLst>
          </p:cNvPr>
          <p:cNvSpPr>
            <a:spLocks noGrp="1"/>
          </p:cNvSpPr>
          <p:nvPr>
            <p:ph type="body" idx="1"/>
          </p:nvPr>
        </p:nvSpPr>
        <p:spPr>
          <a:xfrm>
            <a:off x="1337903" y="2571750"/>
            <a:ext cx="1948174" cy="1959365"/>
          </a:xfrm>
        </p:spPr>
        <p:txBody>
          <a:bodyPr>
            <a:normAutofit fontScale="62500" lnSpcReduction="20000"/>
          </a:bodyPr>
          <a:lstStyle/>
          <a:p>
            <a:pPr marL="139700" indent="0" algn="ctr">
              <a:buClrTx/>
              <a:buNone/>
            </a:pPr>
            <a:endParaRPr lang="en-CA" sz="1800" b="1" dirty="0">
              <a:solidFill>
                <a:schemeClr val="bg1"/>
              </a:solidFill>
              <a:latin typeface="Montserrat"/>
            </a:endParaRPr>
          </a:p>
          <a:p>
            <a:pPr marL="139700" indent="0" algn="ctr">
              <a:buClrTx/>
              <a:buNone/>
            </a:pPr>
            <a:r>
              <a:rPr lang="en-US" sz="2900" dirty="0">
                <a:solidFill>
                  <a:schemeClr val="bg1"/>
                </a:solidFill>
                <a:latin typeface="Montserrat"/>
              </a:rPr>
              <a:t>Take a positive and inclusive approach to food and eating</a:t>
            </a:r>
            <a:endParaRPr lang="en-CA" sz="2900" dirty="0">
              <a:solidFill>
                <a:schemeClr val="bg1"/>
              </a:solidFill>
              <a:latin typeface="Montserrat"/>
            </a:endParaRPr>
          </a:p>
          <a:p>
            <a:pPr marL="139700" indent="0">
              <a:buClrTx/>
              <a:buNone/>
            </a:pPr>
            <a:endParaRPr lang="en-CA" dirty="0">
              <a:solidFill>
                <a:schemeClr val="bg1"/>
              </a:solidFill>
              <a:latin typeface="Montserrat"/>
            </a:endParaRPr>
          </a:p>
        </p:txBody>
      </p:sp>
      <p:sp>
        <p:nvSpPr>
          <p:cNvPr id="8" name="Text Placeholder 6">
            <a:extLst>
              <a:ext uri="{FF2B5EF4-FFF2-40B4-BE49-F238E27FC236}">
                <a16:creationId xmlns:a16="http://schemas.microsoft.com/office/drawing/2014/main" id="{E557FA69-E121-E14A-5C88-5089DD7DD090}"/>
              </a:ext>
            </a:extLst>
          </p:cNvPr>
          <p:cNvSpPr txBox="1">
            <a:spLocks/>
          </p:cNvSpPr>
          <p:nvPr/>
        </p:nvSpPr>
        <p:spPr>
          <a:xfrm>
            <a:off x="3529291" y="2677572"/>
            <a:ext cx="2100277" cy="1524803"/>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lgn="ctr">
              <a:buClrTx/>
              <a:buFont typeface="Arial"/>
              <a:buNone/>
            </a:pPr>
            <a:r>
              <a:rPr lang="en-US" sz="1800" dirty="0">
                <a:solidFill>
                  <a:schemeClr val="bg1"/>
                </a:solidFill>
                <a:latin typeface="Montserrat"/>
              </a:rPr>
              <a:t> </a:t>
            </a:r>
            <a:r>
              <a:rPr lang="en-US" sz="1900" dirty="0">
                <a:solidFill>
                  <a:schemeClr val="bg1"/>
                </a:solidFill>
                <a:latin typeface="Montserrat"/>
              </a:rPr>
              <a:t>Consider the roles adults and children have in feeding and eating</a:t>
            </a:r>
            <a:endParaRPr lang="en-CA" sz="1900" dirty="0">
              <a:solidFill>
                <a:schemeClr val="bg1"/>
              </a:solidFill>
              <a:latin typeface="Montserrat"/>
            </a:endParaRPr>
          </a:p>
        </p:txBody>
      </p:sp>
      <p:sp>
        <p:nvSpPr>
          <p:cNvPr id="9" name="Text Placeholder 6">
            <a:extLst>
              <a:ext uri="{FF2B5EF4-FFF2-40B4-BE49-F238E27FC236}">
                <a16:creationId xmlns:a16="http://schemas.microsoft.com/office/drawing/2014/main" id="{6BBC53C8-8765-9C3C-1D50-5DA32F5AAAE2}"/>
              </a:ext>
            </a:extLst>
          </p:cNvPr>
          <p:cNvSpPr txBox="1">
            <a:spLocks/>
          </p:cNvSpPr>
          <p:nvPr/>
        </p:nvSpPr>
        <p:spPr>
          <a:xfrm>
            <a:off x="5884599" y="2677572"/>
            <a:ext cx="1921498" cy="12989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700" indent="0" algn="ctr">
              <a:buFont typeface="Arial"/>
              <a:buNone/>
            </a:pPr>
            <a:r>
              <a:rPr lang="en-US" sz="1800" dirty="0">
                <a:solidFill>
                  <a:schemeClr val="bg1"/>
                </a:solidFill>
                <a:latin typeface="Montserrat"/>
              </a:rPr>
              <a:t>Connect to students’ lived experiences</a:t>
            </a:r>
            <a:endParaRPr lang="en-CA" sz="1800" dirty="0">
              <a:solidFill>
                <a:schemeClr val="bg1"/>
              </a:solidFill>
              <a:latin typeface="Montserrat"/>
            </a:endParaRPr>
          </a:p>
        </p:txBody>
      </p:sp>
      <p:pic>
        <p:nvPicPr>
          <p:cNvPr id="16" name="Google Shape;203;p23">
            <a:extLst>
              <a:ext uri="{FF2B5EF4-FFF2-40B4-BE49-F238E27FC236}">
                <a16:creationId xmlns:a16="http://schemas.microsoft.com/office/drawing/2014/main" id="{F04E5E60-452D-5B50-531C-AC2BA15F417F}"/>
              </a:ext>
            </a:extLst>
          </p:cNvPr>
          <p:cNvPicPr preferRelativeResize="0"/>
          <p:nvPr/>
        </p:nvPicPr>
        <p:blipFill>
          <a:blip r:embed="rId5">
            <a:alphaModFix/>
          </a:blip>
          <a:stretch>
            <a:fillRect/>
          </a:stretch>
        </p:blipFill>
        <p:spPr>
          <a:xfrm>
            <a:off x="73732" y="4597017"/>
            <a:ext cx="433456" cy="448225"/>
          </a:xfrm>
          <a:prstGeom prst="rect">
            <a:avLst/>
          </a:prstGeom>
          <a:noFill/>
          <a:ln>
            <a:noFill/>
          </a:ln>
        </p:spPr>
      </p:pic>
      <p:pic>
        <p:nvPicPr>
          <p:cNvPr id="17" name="Google Shape;204;p23">
            <a:extLst>
              <a:ext uri="{FF2B5EF4-FFF2-40B4-BE49-F238E27FC236}">
                <a16:creationId xmlns:a16="http://schemas.microsoft.com/office/drawing/2014/main" id="{88790734-080C-0E22-2D3C-0FD3B8618A01}"/>
              </a:ext>
            </a:extLst>
          </p:cNvPr>
          <p:cNvPicPr preferRelativeResize="0"/>
          <p:nvPr/>
        </p:nvPicPr>
        <p:blipFill rotWithShape="1">
          <a:blip r:embed="rId6">
            <a:alphaModFix/>
          </a:blip>
          <a:srcRect r="49031"/>
          <a:stretch/>
        </p:blipFill>
        <p:spPr>
          <a:xfrm>
            <a:off x="469188" y="4350154"/>
            <a:ext cx="677037" cy="1041765"/>
          </a:xfrm>
          <a:prstGeom prst="rect">
            <a:avLst/>
          </a:prstGeom>
          <a:noFill/>
          <a:ln>
            <a:noFill/>
          </a:ln>
        </p:spPr>
      </p:pic>
      <p:sp>
        <p:nvSpPr>
          <p:cNvPr id="2" name="Oval 1">
            <a:extLst>
              <a:ext uri="{FF2B5EF4-FFF2-40B4-BE49-F238E27FC236}">
                <a16:creationId xmlns:a16="http://schemas.microsoft.com/office/drawing/2014/main" id="{C2991619-F735-54D2-7522-F8C55E8D8510}"/>
              </a:ext>
            </a:extLst>
          </p:cNvPr>
          <p:cNvSpPr/>
          <p:nvPr/>
        </p:nvSpPr>
        <p:spPr>
          <a:xfrm>
            <a:off x="1903252" y="1632857"/>
            <a:ext cx="978569" cy="9262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ontserrat"/>
              </a:rPr>
              <a:t>1</a:t>
            </a:r>
            <a:endParaRPr lang="en-CA" sz="2400" b="1" dirty="0">
              <a:solidFill>
                <a:schemeClr val="tx1"/>
              </a:solidFill>
              <a:latin typeface="Montserrat"/>
            </a:endParaRPr>
          </a:p>
        </p:txBody>
      </p:sp>
      <p:sp>
        <p:nvSpPr>
          <p:cNvPr id="3" name="Oval 2">
            <a:extLst>
              <a:ext uri="{FF2B5EF4-FFF2-40B4-BE49-F238E27FC236}">
                <a16:creationId xmlns:a16="http://schemas.microsoft.com/office/drawing/2014/main" id="{A58A46DD-05D9-B96C-D6CC-C91280D1503D}"/>
              </a:ext>
            </a:extLst>
          </p:cNvPr>
          <p:cNvSpPr/>
          <p:nvPr/>
        </p:nvSpPr>
        <p:spPr>
          <a:xfrm>
            <a:off x="4193723" y="1632857"/>
            <a:ext cx="978569" cy="9262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ontserrat"/>
              </a:rPr>
              <a:t>2</a:t>
            </a:r>
            <a:endParaRPr lang="en-CA" sz="2400" b="1" dirty="0">
              <a:solidFill>
                <a:schemeClr val="tx1"/>
              </a:solidFill>
              <a:latin typeface="Montserrat"/>
            </a:endParaRPr>
          </a:p>
        </p:txBody>
      </p:sp>
      <p:sp>
        <p:nvSpPr>
          <p:cNvPr id="4" name="Oval 3">
            <a:extLst>
              <a:ext uri="{FF2B5EF4-FFF2-40B4-BE49-F238E27FC236}">
                <a16:creationId xmlns:a16="http://schemas.microsoft.com/office/drawing/2014/main" id="{895510BC-1395-1726-A4D6-F5932F2E8579}"/>
              </a:ext>
            </a:extLst>
          </p:cNvPr>
          <p:cNvSpPr/>
          <p:nvPr/>
        </p:nvSpPr>
        <p:spPr>
          <a:xfrm>
            <a:off x="6461402" y="1632857"/>
            <a:ext cx="978569" cy="93889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ontserrat"/>
              </a:rPr>
              <a:t>3</a:t>
            </a:r>
            <a:endParaRPr lang="en-CA" sz="2400" b="1" dirty="0">
              <a:solidFill>
                <a:schemeClr val="tx1"/>
              </a:solidFill>
              <a:latin typeface="Montserrat"/>
            </a:endParaRPr>
          </a:p>
        </p:txBody>
      </p:sp>
      <p:sp>
        <p:nvSpPr>
          <p:cNvPr id="5" name="Google Shape;87;p15">
            <a:extLst>
              <a:ext uri="{FF2B5EF4-FFF2-40B4-BE49-F238E27FC236}">
                <a16:creationId xmlns:a16="http://schemas.microsoft.com/office/drawing/2014/main" id="{6C2801DC-CD1B-2DCD-B55F-BF64EC8EA521}"/>
              </a:ext>
            </a:extLst>
          </p:cNvPr>
          <p:cNvSpPr/>
          <p:nvPr/>
        </p:nvSpPr>
        <p:spPr>
          <a:xfrm rot="10800000">
            <a:off x="8029277" y="5026580"/>
            <a:ext cx="1114723" cy="13034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57200"/>
              </a:highlight>
            </a:endParaRPr>
          </a:p>
        </p:txBody>
      </p:sp>
      <p:pic>
        <p:nvPicPr>
          <p:cNvPr id="10" name="Recorded Sound">
            <a:hlinkClick r:id="" action="ppaction://media"/>
            <a:extLst>
              <a:ext uri="{FF2B5EF4-FFF2-40B4-BE49-F238E27FC236}">
                <a16:creationId xmlns:a16="http://schemas.microsoft.com/office/drawing/2014/main" id="{E8CE0A4B-0FE0-4374-0EE3-A4D8F013CE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42956" y="44520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6"/>
          <p:cNvSpPr/>
          <p:nvPr/>
        </p:nvSpPr>
        <p:spPr>
          <a:xfrm rot="5400000">
            <a:off x="3929262" y="-2643788"/>
            <a:ext cx="1285500" cy="9143975"/>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6"/>
          <p:cNvSpPr txBox="1">
            <a:spLocks noGrp="1"/>
          </p:cNvSpPr>
          <p:nvPr>
            <p:ph type="body" idx="1"/>
          </p:nvPr>
        </p:nvSpPr>
        <p:spPr>
          <a:xfrm>
            <a:off x="489008" y="1651205"/>
            <a:ext cx="8184729" cy="1109009"/>
          </a:xfrm>
          <a:prstGeom prst="rect">
            <a:avLst/>
          </a:prstGeom>
        </p:spPr>
        <p:txBody>
          <a:bodyPr spcFirstLastPara="1" wrap="square" lIns="91425" tIns="91425" rIns="91425" bIns="91425" anchor="t" anchorCtr="0">
            <a:normAutofit/>
          </a:bodyPr>
          <a:lstStyle/>
          <a:p>
            <a:pPr marL="127000" lvl="0" indent="0" algn="l" rtl="0">
              <a:spcBef>
                <a:spcPts val="0"/>
              </a:spcBef>
              <a:spcAft>
                <a:spcPts val="0"/>
              </a:spcAft>
              <a:buClr>
                <a:schemeClr val="lt1"/>
              </a:buClr>
              <a:buSzPts val="1600"/>
              <a:buNone/>
            </a:pPr>
            <a:r>
              <a:rPr lang="en-CA" sz="2500" b="1" dirty="0">
                <a:solidFill>
                  <a:schemeClr val="lt1"/>
                </a:solidFill>
                <a:latin typeface="Montserrat"/>
                <a:ea typeface="Montserrat Medium"/>
                <a:cs typeface="Montserrat Medium"/>
                <a:sym typeface="Montserrat Medium"/>
              </a:rPr>
              <a:t>Why Food &amp; Nutrition Education?</a:t>
            </a:r>
            <a:endParaRPr sz="2500" b="1" dirty="0">
              <a:solidFill>
                <a:schemeClr val="lt1"/>
              </a:solidFill>
              <a:latin typeface="Montserrat"/>
              <a:ea typeface="Montserrat Medium"/>
              <a:cs typeface="Montserrat Medium"/>
              <a:sym typeface="Montserrat Medium"/>
            </a:endParaRPr>
          </a:p>
        </p:txBody>
      </p:sp>
      <p:sp>
        <p:nvSpPr>
          <p:cNvPr id="100" name="Google Shape;100;p16"/>
          <p:cNvSpPr/>
          <p:nvPr/>
        </p:nvSpPr>
        <p:spPr>
          <a:xfrm rot="5400000">
            <a:off x="-568825" y="568925"/>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p:nvPr/>
        </p:nvSpPr>
        <p:spPr>
          <a:xfrm rot="5400000">
            <a:off x="-568825" y="4426913"/>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6"/>
          <p:cNvSpPr/>
          <p:nvPr/>
        </p:nvSpPr>
        <p:spPr>
          <a:xfrm rot="5400000">
            <a:off x="-568825" y="3140701"/>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txBox="1">
            <a:spLocks noGrp="1"/>
          </p:cNvSpPr>
          <p:nvPr>
            <p:ph type="body" idx="2"/>
          </p:nvPr>
        </p:nvSpPr>
        <p:spPr>
          <a:xfrm>
            <a:off x="456648" y="2810736"/>
            <a:ext cx="8184729" cy="1618172"/>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US" sz="1900" dirty="0">
                <a:solidFill>
                  <a:schemeClr val="tx1"/>
                </a:solidFill>
                <a:latin typeface="Montserrat"/>
                <a:ea typeface="Montserrat Medium"/>
                <a:cs typeface="Montserrat Medium"/>
                <a:sym typeface="Montserrat Medium"/>
              </a:rPr>
              <a:t>1) Overall goal is to support children with developing a positive relationship with food.</a:t>
            </a:r>
          </a:p>
          <a:p>
            <a:pPr marL="0" lvl="0" indent="0" algn="l" rtl="0">
              <a:spcBef>
                <a:spcPts val="0"/>
              </a:spcBef>
              <a:spcAft>
                <a:spcPts val="0"/>
              </a:spcAft>
              <a:buNone/>
            </a:pPr>
            <a:endParaRPr lang="en-US" sz="1900" dirty="0">
              <a:solidFill>
                <a:schemeClr val="tx1"/>
              </a:solidFill>
              <a:latin typeface="Montserrat"/>
              <a:ea typeface="Montserrat Medium"/>
              <a:cs typeface="Montserrat Medium"/>
              <a:sym typeface="Montserrat Medium"/>
            </a:endParaRPr>
          </a:p>
          <a:p>
            <a:pPr marL="0" lvl="0" indent="0" algn="l" rtl="0">
              <a:spcBef>
                <a:spcPts val="0"/>
              </a:spcBef>
              <a:spcAft>
                <a:spcPts val="0"/>
              </a:spcAft>
              <a:buNone/>
            </a:pPr>
            <a:r>
              <a:rPr lang="en-US" sz="1900" dirty="0">
                <a:solidFill>
                  <a:schemeClr val="tx1"/>
                </a:solidFill>
                <a:latin typeface="Montserrat"/>
                <a:ea typeface="Montserrat Medium"/>
                <a:cs typeface="Montserrat Medium"/>
                <a:sym typeface="Montserrat Medium"/>
              </a:rPr>
              <a:t>2) Help build skills and attitudes towards food to support healthy long-term </a:t>
            </a:r>
            <a:r>
              <a:rPr lang="en-US" sz="1900" dirty="0" err="1">
                <a:solidFill>
                  <a:schemeClr val="tx1"/>
                </a:solidFill>
                <a:latin typeface="Montserrat"/>
                <a:ea typeface="Montserrat Medium"/>
                <a:cs typeface="Montserrat Medium"/>
                <a:sym typeface="Montserrat Medium"/>
              </a:rPr>
              <a:t>behaviours</a:t>
            </a:r>
            <a:r>
              <a:rPr lang="en-US" sz="1900" dirty="0">
                <a:solidFill>
                  <a:schemeClr val="tx1"/>
                </a:solidFill>
                <a:latin typeface="Montserrat"/>
                <a:ea typeface="Montserrat Medium"/>
                <a:cs typeface="Montserrat Medium"/>
                <a:sym typeface="Montserrat Medium"/>
              </a:rPr>
              <a:t> and lifestyle choices.</a:t>
            </a:r>
          </a:p>
          <a:p>
            <a:pPr marL="0" lvl="0" indent="0" algn="l" rtl="0">
              <a:spcBef>
                <a:spcPts val="0"/>
              </a:spcBef>
              <a:spcAft>
                <a:spcPts val="0"/>
              </a:spcAft>
              <a:buNone/>
            </a:pPr>
            <a:endParaRPr lang="en-CA" dirty="0">
              <a:solidFill>
                <a:schemeClr val="dk1"/>
              </a:solidFill>
              <a:latin typeface="Montserrat"/>
              <a:ea typeface="Montserrat Medium"/>
              <a:cs typeface="Montserrat Medium"/>
              <a:sym typeface="Montserrat Medium"/>
            </a:endParaRPr>
          </a:p>
        </p:txBody>
      </p:sp>
      <p:pic>
        <p:nvPicPr>
          <p:cNvPr id="104" name="Google Shape;104;p16"/>
          <p:cNvPicPr preferRelativeResize="0"/>
          <p:nvPr/>
        </p:nvPicPr>
        <p:blipFill>
          <a:blip r:embed="rId5">
            <a:alphaModFix/>
          </a:blip>
          <a:stretch>
            <a:fillRect/>
          </a:stretch>
        </p:blipFill>
        <p:spPr>
          <a:xfrm>
            <a:off x="244950" y="4668695"/>
            <a:ext cx="488116" cy="475500"/>
          </a:xfrm>
          <a:prstGeom prst="rect">
            <a:avLst/>
          </a:prstGeom>
          <a:noFill/>
          <a:ln>
            <a:noFill/>
          </a:ln>
        </p:spPr>
      </p:pic>
      <p:pic>
        <p:nvPicPr>
          <p:cNvPr id="105" name="Google Shape;105;p16"/>
          <p:cNvPicPr preferRelativeResize="0"/>
          <p:nvPr/>
        </p:nvPicPr>
        <p:blipFill rotWithShape="1">
          <a:blip r:embed="rId6">
            <a:alphaModFix/>
          </a:blip>
          <a:srcRect r="49031"/>
          <a:stretch/>
        </p:blipFill>
        <p:spPr>
          <a:xfrm>
            <a:off x="703550" y="4396625"/>
            <a:ext cx="742548" cy="1126099"/>
          </a:xfrm>
          <a:prstGeom prst="rect">
            <a:avLst/>
          </a:prstGeom>
          <a:noFill/>
          <a:ln>
            <a:noFill/>
          </a:ln>
        </p:spPr>
      </p:pic>
      <p:pic>
        <p:nvPicPr>
          <p:cNvPr id="3" name="Recorded Sound">
            <a:hlinkClick r:id="" action="ppaction://media"/>
            <a:extLst>
              <a:ext uri="{FF2B5EF4-FFF2-40B4-BE49-F238E27FC236}">
                <a16:creationId xmlns:a16="http://schemas.microsoft.com/office/drawing/2014/main" id="{223DE3D6-F821-EC96-BD74-754BB97D8B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450" y="450071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p:nvPr/>
        </p:nvSpPr>
        <p:spPr>
          <a:xfrm rot="5400000">
            <a:off x="3928675" y="-3928675"/>
            <a:ext cx="1285500" cy="91428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title"/>
          </p:nvPr>
        </p:nvSpPr>
        <p:spPr>
          <a:xfrm>
            <a:off x="225205" y="243797"/>
            <a:ext cx="8737836" cy="93521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latin typeface="Montserrat"/>
                <a:ea typeface="Montserrat"/>
                <a:cs typeface="Montserrat"/>
                <a:sym typeface="Montserrat"/>
              </a:rPr>
              <a:t>Principle 1: </a:t>
            </a:r>
            <a:r>
              <a:rPr lang="en-US" b="1" dirty="0">
                <a:solidFill>
                  <a:schemeClr val="lt1"/>
                </a:solidFill>
                <a:latin typeface="Montserrat"/>
                <a:ea typeface="Montserrat"/>
                <a:cs typeface="Montserrat"/>
                <a:sym typeface="Montserrat"/>
              </a:rPr>
              <a:t>Take a positive and inclusive approach to food and eating</a:t>
            </a:r>
            <a:br>
              <a:rPr lang="en-US" b="1" dirty="0">
                <a:solidFill>
                  <a:schemeClr val="lt1"/>
                </a:solidFill>
                <a:latin typeface="Montserrat"/>
                <a:ea typeface="Montserrat"/>
                <a:cs typeface="Montserrat"/>
                <a:sym typeface="Montserrat"/>
              </a:rPr>
            </a:br>
            <a:endParaRPr b="1" dirty="0">
              <a:solidFill>
                <a:schemeClr val="lt1"/>
              </a:solidFill>
              <a:latin typeface="Montserrat"/>
              <a:ea typeface="Montserrat"/>
              <a:cs typeface="Montserrat"/>
              <a:sym typeface="Montserrat"/>
            </a:endParaRPr>
          </a:p>
        </p:txBody>
      </p:sp>
      <p:sp>
        <p:nvSpPr>
          <p:cNvPr id="70" name="Google Shape;70;p14"/>
          <p:cNvSpPr txBox="1">
            <a:spLocks noGrp="1"/>
          </p:cNvSpPr>
          <p:nvPr>
            <p:ph type="body" idx="1"/>
          </p:nvPr>
        </p:nvSpPr>
        <p:spPr>
          <a:xfrm>
            <a:off x="236046" y="1422839"/>
            <a:ext cx="8670758" cy="3688501"/>
          </a:xfrm>
          <a:prstGeom prst="rect">
            <a:avLst/>
          </a:prstGeom>
        </p:spPr>
        <p:txBody>
          <a:bodyPr spcFirstLastPara="1" wrap="square" lIns="91425" tIns="91425" rIns="91425" bIns="91425" anchor="t" anchorCtr="0">
            <a:normAutofit fontScale="25000" lnSpcReduction="20000"/>
          </a:bodyPr>
          <a:lstStyle/>
          <a:p>
            <a:pPr fontAlgn="base">
              <a:buClrTx/>
              <a:buFont typeface="Arial" panose="020B0604020202020204" pitchFamily="34" charset="0"/>
              <a:buChar char="•"/>
            </a:pPr>
            <a:r>
              <a:rPr lang="en-US" sz="5200" b="0" i="0" u="none" strike="noStrike" dirty="0">
                <a:solidFill>
                  <a:srgbClr val="000000"/>
                </a:solidFill>
                <a:effectLst/>
                <a:latin typeface="Montserrat"/>
              </a:rPr>
              <a:t>Talk about food in a neutral manner → Children are less likely to try foods that are labeled as “healthy” and may assume these foods are less tasty.</a:t>
            </a:r>
          </a:p>
          <a:p>
            <a:pPr lvl="1" fontAlgn="base">
              <a:buClrTx/>
              <a:buFont typeface="Arial" panose="020B0604020202020204" pitchFamily="34" charset="0"/>
              <a:buChar char="•"/>
            </a:pPr>
            <a:r>
              <a:rPr lang="en-US" sz="5000" b="0" i="0" u="none" strike="noStrike" dirty="0">
                <a:solidFill>
                  <a:srgbClr val="000000"/>
                </a:solidFill>
                <a:effectLst/>
                <a:latin typeface="Montserrat"/>
              </a:rPr>
              <a:t>Avoid labeling foods as “</a:t>
            </a:r>
            <a:r>
              <a:rPr lang="en-US" sz="5000" b="1" i="0" u="none" strike="noStrike" dirty="0">
                <a:solidFill>
                  <a:srgbClr val="000000"/>
                </a:solidFill>
                <a:effectLst/>
                <a:latin typeface="Montserrat"/>
              </a:rPr>
              <a:t>healthy</a:t>
            </a:r>
            <a:r>
              <a:rPr lang="en-US" sz="5000" b="0" i="0" u="none" strike="noStrike" dirty="0">
                <a:solidFill>
                  <a:srgbClr val="000000"/>
                </a:solidFill>
                <a:effectLst/>
                <a:latin typeface="Montserrat"/>
              </a:rPr>
              <a:t>” and “</a:t>
            </a:r>
            <a:r>
              <a:rPr lang="en-US" sz="5000" b="1" i="0" u="none" strike="noStrike" dirty="0">
                <a:solidFill>
                  <a:srgbClr val="000000"/>
                </a:solidFill>
                <a:effectLst/>
                <a:latin typeface="Montserrat"/>
              </a:rPr>
              <a:t>unhealthy</a:t>
            </a:r>
            <a:r>
              <a:rPr lang="en-US" sz="5000" b="0" i="0" u="none" strike="noStrike" dirty="0">
                <a:solidFill>
                  <a:srgbClr val="000000"/>
                </a:solidFill>
                <a:effectLst/>
                <a:latin typeface="Montserrat"/>
              </a:rPr>
              <a:t>”, or “</a:t>
            </a:r>
            <a:r>
              <a:rPr lang="en-US" sz="5000" b="1" i="0" u="none" strike="noStrike" dirty="0">
                <a:solidFill>
                  <a:srgbClr val="000000"/>
                </a:solidFill>
                <a:effectLst/>
                <a:latin typeface="Montserrat"/>
              </a:rPr>
              <a:t>green light</a:t>
            </a:r>
            <a:r>
              <a:rPr lang="en-US" sz="5000" b="0" i="0" u="none" strike="noStrike" dirty="0">
                <a:solidFill>
                  <a:srgbClr val="000000"/>
                </a:solidFill>
                <a:effectLst/>
                <a:latin typeface="Montserrat"/>
              </a:rPr>
              <a:t>”/“</a:t>
            </a:r>
            <a:r>
              <a:rPr lang="en-US" sz="5000" b="1" i="0" u="none" strike="noStrike" dirty="0">
                <a:solidFill>
                  <a:srgbClr val="000000"/>
                </a:solidFill>
                <a:effectLst/>
                <a:latin typeface="Montserrat"/>
              </a:rPr>
              <a:t>red light</a:t>
            </a:r>
            <a:r>
              <a:rPr lang="en-US" sz="5000" b="0" i="0" u="none" strike="noStrike" dirty="0">
                <a:solidFill>
                  <a:srgbClr val="000000"/>
                </a:solidFill>
                <a:effectLst/>
                <a:latin typeface="Montserrat"/>
              </a:rPr>
              <a:t>” as this not does consider the many factors that influence eating patterns.</a:t>
            </a:r>
          </a:p>
          <a:p>
            <a:pPr fontAlgn="base">
              <a:buClrTx/>
              <a:buFont typeface="Arial" panose="020B0604020202020204" pitchFamily="34" charset="0"/>
              <a:buChar char="•"/>
            </a:pPr>
            <a:endParaRPr lang="en-US" sz="5200" b="0" i="0" u="none" strike="noStrike" dirty="0">
              <a:solidFill>
                <a:srgbClr val="000000"/>
              </a:solidFill>
              <a:effectLst/>
              <a:latin typeface="Montserrat"/>
            </a:endParaRPr>
          </a:p>
          <a:p>
            <a:pPr fontAlgn="base">
              <a:buClrTx/>
              <a:buFont typeface="Arial" panose="020B0604020202020204" pitchFamily="34" charset="0"/>
              <a:buChar char="•"/>
            </a:pPr>
            <a:r>
              <a:rPr lang="en-US" sz="5200" b="0" i="0" u="none" strike="noStrike" dirty="0">
                <a:solidFill>
                  <a:srgbClr val="000000"/>
                </a:solidFill>
                <a:effectLst/>
                <a:latin typeface="Montserrat"/>
              </a:rPr>
              <a:t>Refer to foods by their actual name. </a:t>
            </a:r>
          </a:p>
          <a:p>
            <a:pPr lvl="1" fontAlgn="base">
              <a:buClrTx/>
              <a:buFont typeface="Arial" panose="020B0604020202020204" pitchFamily="34" charset="0"/>
              <a:buChar char="•"/>
            </a:pPr>
            <a:r>
              <a:rPr lang="en-US" sz="5000" b="0" i="0" u="none" strike="noStrike" dirty="0">
                <a:solidFill>
                  <a:srgbClr val="000000"/>
                </a:solidFill>
                <a:effectLst/>
                <a:latin typeface="Montserrat"/>
              </a:rPr>
              <a:t>Avoid referring to foods as “</a:t>
            </a:r>
            <a:r>
              <a:rPr lang="en-US" sz="5000" b="1" i="0" u="none" strike="noStrike" dirty="0">
                <a:solidFill>
                  <a:srgbClr val="000000"/>
                </a:solidFill>
                <a:effectLst/>
                <a:latin typeface="Montserrat"/>
              </a:rPr>
              <a:t>junk</a:t>
            </a:r>
            <a:r>
              <a:rPr lang="en-US" sz="5000" b="0" i="0" u="none" strike="noStrike" dirty="0">
                <a:solidFill>
                  <a:srgbClr val="000000"/>
                </a:solidFill>
                <a:effectLst/>
                <a:latin typeface="Montserrat"/>
              </a:rPr>
              <a:t>” or “</a:t>
            </a:r>
            <a:r>
              <a:rPr lang="en-US" sz="5000" b="1" i="0" u="none" strike="noStrike" dirty="0">
                <a:solidFill>
                  <a:srgbClr val="000000"/>
                </a:solidFill>
                <a:effectLst/>
                <a:latin typeface="Montserrat"/>
              </a:rPr>
              <a:t>treat</a:t>
            </a:r>
            <a:r>
              <a:rPr lang="en-US" sz="5000" b="0" i="0" u="none" strike="noStrike" dirty="0">
                <a:solidFill>
                  <a:srgbClr val="000000"/>
                </a:solidFill>
                <a:effectLst/>
                <a:latin typeface="Montserrat"/>
              </a:rPr>
              <a:t>” as these labels can put them on a pedestal and give them “</a:t>
            </a:r>
            <a:r>
              <a:rPr lang="en-US" sz="5000" b="1" i="0" u="none" strike="noStrike" dirty="0">
                <a:solidFill>
                  <a:srgbClr val="000000"/>
                </a:solidFill>
                <a:effectLst/>
                <a:latin typeface="Montserrat"/>
              </a:rPr>
              <a:t>special status</a:t>
            </a:r>
            <a:r>
              <a:rPr lang="en-US" sz="5000" b="0" i="0" u="none" strike="noStrike" dirty="0">
                <a:solidFill>
                  <a:srgbClr val="000000"/>
                </a:solidFill>
                <a:effectLst/>
                <a:latin typeface="Montserrat"/>
              </a:rPr>
              <a:t>”, making the foods seem more appealing.</a:t>
            </a:r>
          </a:p>
          <a:p>
            <a:pPr fontAlgn="base">
              <a:buClrTx/>
              <a:buFont typeface="Arial" panose="020B0604020202020204" pitchFamily="34" charset="0"/>
              <a:buChar char="•"/>
            </a:pPr>
            <a:endParaRPr lang="en-US" sz="5200" b="0" i="0" u="none" strike="noStrike" dirty="0">
              <a:solidFill>
                <a:srgbClr val="000000"/>
              </a:solidFill>
              <a:effectLst/>
              <a:latin typeface="Montserrat"/>
            </a:endParaRPr>
          </a:p>
          <a:p>
            <a:pPr fontAlgn="base">
              <a:buClrTx/>
              <a:buFont typeface="Arial" panose="020B0604020202020204" pitchFamily="34" charset="0"/>
              <a:buChar char="•"/>
            </a:pPr>
            <a:r>
              <a:rPr lang="en-US" sz="5200" b="0" i="0" u="none" strike="noStrike" dirty="0">
                <a:solidFill>
                  <a:srgbClr val="000000"/>
                </a:solidFill>
                <a:effectLst/>
                <a:latin typeface="Montserrat"/>
              </a:rPr>
              <a:t>Embrace that eating looks </a:t>
            </a:r>
            <a:r>
              <a:rPr lang="en-US" sz="5200" b="1" i="0" u="none" strike="noStrike" dirty="0">
                <a:solidFill>
                  <a:srgbClr val="000000"/>
                </a:solidFill>
                <a:effectLst/>
                <a:latin typeface="Montserrat"/>
              </a:rPr>
              <a:t>different</a:t>
            </a:r>
            <a:r>
              <a:rPr lang="en-US" sz="5200" b="0" i="0" u="none" strike="noStrike" dirty="0">
                <a:solidFill>
                  <a:srgbClr val="000000"/>
                </a:solidFill>
                <a:effectLst/>
                <a:latin typeface="Montserrat"/>
              </a:rPr>
              <a:t> to everyone and will depend on factors including family and traditions, access, availability, personal taste and texture preferences, allergies, culture, and personal life experiences.</a:t>
            </a:r>
          </a:p>
          <a:p>
            <a:pPr fontAlgn="base">
              <a:buClrTx/>
              <a:buFont typeface="Arial" panose="020B0604020202020204" pitchFamily="34" charset="0"/>
              <a:buChar char="•"/>
            </a:pPr>
            <a:endParaRPr lang="en-US" sz="5200" b="0" i="0" u="none" strike="noStrike" dirty="0">
              <a:solidFill>
                <a:srgbClr val="000000"/>
              </a:solidFill>
              <a:effectLst/>
              <a:latin typeface="Montserrat"/>
            </a:endParaRPr>
          </a:p>
          <a:p>
            <a:pPr fontAlgn="base">
              <a:buClrTx/>
              <a:buFont typeface="Arial" panose="020B0604020202020204" pitchFamily="34" charset="0"/>
              <a:buChar char="•"/>
            </a:pPr>
            <a:r>
              <a:rPr lang="en-US" sz="5200" b="0" i="0" u="none" strike="noStrike" dirty="0">
                <a:solidFill>
                  <a:srgbClr val="000000"/>
                </a:solidFill>
                <a:effectLst/>
                <a:latin typeface="Montserrat"/>
              </a:rPr>
              <a:t>Celebrate the ways that food supports our </a:t>
            </a:r>
            <a:r>
              <a:rPr lang="en-US" sz="5200" b="1" i="0" u="none" strike="noStrike" dirty="0">
                <a:solidFill>
                  <a:srgbClr val="000000"/>
                </a:solidFill>
                <a:effectLst/>
                <a:latin typeface="Montserrat"/>
              </a:rPr>
              <a:t>physical</a:t>
            </a:r>
            <a:r>
              <a:rPr lang="en-US" sz="5200" b="0" i="0" u="none" strike="noStrike" dirty="0">
                <a:solidFill>
                  <a:srgbClr val="000000"/>
                </a:solidFill>
                <a:effectLst/>
                <a:latin typeface="Montserrat"/>
              </a:rPr>
              <a:t>, </a:t>
            </a:r>
            <a:r>
              <a:rPr lang="en-US" sz="5200" b="1" i="0" u="none" strike="noStrike" dirty="0">
                <a:solidFill>
                  <a:srgbClr val="000000"/>
                </a:solidFill>
                <a:effectLst/>
                <a:latin typeface="Montserrat"/>
              </a:rPr>
              <a:t>social</a:t>
            </a:r>
            <a:r>
              <a:rPr lang="en-US" sz="5200" b="0" i="0" u="none" strike="noStrike" dirty="0">
                <a:solidFill>
                  <a:srgbClr val="000000"/>
                </a:solidFill>
                <a:effectLst/>
                <a:latin typeface="Montserrat"/>
              </a:rPr>
              <a:t>, </a:t>
            </a:r>
            <a:r>
              <a:rPr lang="en-US" sz="5200" b="1" i="0" u="none" strike="noStrike" dirty="0">
                <a:solidFill>
                  <a:srgbClr val="000000"/>
                </a:solidFill>
                <a:effectLst/>
                <a:latin typeface="Montserrat"/>
              </a:rPr>
              <a:t>mental</a:t>
            </a:r>
            <a:r>
              <a:rPr lang="en-US" sz="5200" b="0" i="0" u="none" strike="noStrike" dirty="0">
                <a:solidFill>
                  <a:srgbClr val="000000"/>
                </a:solidFill>
                <a:effectLst/>
                <a:latin typeface="Montserrat"/>
              </a:rPr>
              <a:t>, and </a:t>
            </a:r>
            <a:r>
              <a:rPr lang="en-US" sz="5200" b="1" i="0" u="none" strike="noStrike" dirty="0">
                <a:solidFill>
                  <a:srgbClr val="000000"/>
                </a:solidFill>
                <a:effectLst/>
                <a:latin typeface="Montserrat"/>
              </a:rPr>
              <a:t>spiritual</a:t>
            </a:r>
            <a:r>
              <a:rPr lang="en-US" sz="5200" b="0" i="0" u="none" strike="noStrike" dirty="0">
                <a:solidFill>
                  <a:srgbClr val="000000"/>
                </a:solidFill>
                <a:effectLst/>
                <a:latin typeface="Montserrat"/>
              </a:rPr>
              <a:t> well being → Exploring how food can be an important part of social, family, traditional, and cultural gatherings and celebrations.</a:t>
            </a:r>
          </a:p>
          <a:p>
            <a:pPr marL="139700" indent="0">
              <a:buClrTx/>
              <a:buNone/>
            </a:pPr>
            <a:endParaRPr lang="en-US" sz="1600" dirty="0">
              <a:solidFill>
                <a:schemeClr val="tx1"/>
              </a:solidFill>
              <a:latin typeface="Montserrat"/>
            </a:endParaRPr>
          </a:p>
        </p:txBody>
      </p:sp>
      <p:sp>
        <p:nvSpPr>
          <p:cNvPr id="72" name="Google Shape;72;p14"/>
          <p:cNvSpPr/>
          <p:nvPr/>
        </p:nvSpPr>
        <p:spPr>
          <a:xfrm rot="5400000">
            <a:off x="-568825" y="1854394"/>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5400000">
            <a:off x="-568825" y="4425388"/>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5400000">
            <a:off x="-568825" y="3139901"/>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5">
            <a:alphaModFix/>
          </a:blip>
          <a:stretch>
            <a:fillRect/>
          </a:stretch>
        </p:blipFill>
        <p:spPr>
          <a:xfrm>
            <a:off x="244950" y="4668695"/>
            <a:ext cx="488116" cy="475500"/>
          </a:xfrm>
          <a:prstGeom prst="rect">
            <a:avLst/>
          </a:prstGeom>
          <a:noFill/>
          <a:ln>
            <a:noFill/>
          </a:ln>
        </p:spPr>
      </p:pic>
      <p:pic>
        <p:nvPicPr>
          <p:cNvPr id="76" name="Google Shape;76;p14"/>
          <p:cNvPicPr preferRelativeResize="0"/>
          <p:nvPr/>
        </p:nvPicPr>
        <p:blipFill rotWithShape="1">
          <a:blip r:embed="rId6">
            <a:alphaModFix/>
          </a:blip>
          <a:srcRect r="49031"/>
          <a:stretch/>
        </p:blipFill>
        <p:spPr>
          <a:xfrm>
            <a:off x="703550" y="4396625"/>
            <a:ext cx="742548" cy="1126099"/>
          </a:xfrm>
          <a:prstGeom prst="rect">
            <a:avLst/>
          </a:prstGeom>
          <a:noFill/>
          <a:ln>
            <a:noFill/>
          </a:ln>
        </p:spPr>
      </p:pic>
      <p:pic>
        <p:nvPicPr>
          <p:cNvPr id="4" name="Recorded Sound">
            <a:hlinkClick r:id="" action="ppaction://media"/>
            <a:extLst>
              <a:ext uri="{FF2B5EF4-FFF2-40B4-BE49-F238E27FC236}">
                <a16:creationId xmlns:a16="http://schemas.microsoft.com/office/drawing/2014/main" id="{6DFD7531-6AAC-AE03-C823-9C60E86FC6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5678" y="450339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p:nvPr/>
        </p:nvSpPr>
        <p:spPr>
          <a:xfrm rot="5400000">
            <a:off x="3928675" y="-3928675"/>
            <a:ext cx="1285500" cy="91428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txBox="1">
            <a:spLocks noGrp="1"/>
          </p:cNvSpPr>
          <p:nvPr>
            <p:ph type="title"/>
          </p:nvPr>
        </p:nvSpPr>
        <p:spPr>
          <a:xfrm>
            <a:off x="225205" y="243797"/>
            <a:ext cx="8748043" cy="93521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solidFill>
                  <a:schemeClr val="lt1"/>
                </a:solidFill>
                <a:latin typeface="Montserrat"/>
                <a:ea typeface="Montserrat"/>
                <a:cs typeface="Montserrat"/>
                <a:sym typeface="Montserrat"/>
              </a:rPr>
              <a:t>Principle 1: </a:t>
            </a:r>
            <a:r>
              <a:rPr lang="en-US" b="1" dirty="0">
                <a:solidFill>
                  <a:schemeClr val="lt1"/>
                </a:solidFill>
                <a:latin typeface="Montserrat"/>
                <a:ea typeface="Montserrat"/>
                <a:cs typeface="Montserrat"/>
                <a:sym typeface="Montserrat"/>
              </a:rPr>
              <a:t>Take a positive and inclusive approach to food and eating</a:t>
            </a:r>
            <a:br>
              <a:rPr lang="en-US" b="1" dirty="0">
                <a:solidFill>
                  <a:schemeClr val="lt1"/>
                </a:solidFill>
                <a:latin typeface="Montserrat"/>
                <a:ea typeface="Montserrat"/>
                <a:cs typeface="Montserrat"/>
                <a:sym typeface="Montserrat"/>
              </a:rPr>
            </a:br>
            <a:endParaRPr b="1" dirty="0">
              <a:solidFill>
                <a:schemeClr val="lt1"/>
              </a:solidFill>
              <a:latin typeface="Montserrat"/>
              <a:ea typeface="Montserrat"/>
              <a:cs typeface="Montserrat"/>
              <a:sym typeface="Montserrat"/>
            </a:endParaRPr>
          </a:p>
        </p:txBody>
      </p:sp>
      <p:sp>
        <p:nvSpPr>
          <p:cNvPr id="70" name="Google Shape;70;p14"/>
          <p:cNvSpPr txBox="1">
            <a:spLocks noGrp="1"/>
          </p:cNvSpPr>
          <p:nvPr>
            <p:ph type="body" idx="1"/>
          </p:nvPr>
        </p:nvSpPr>
        <p:spPr>
          <a:xfrm>
            <a:off x="302490" y="1475269"/>
            <a:ext cx="8457761" cy="3476864"/>
          </a:xfrm>
          <a:prstGeom prst="rect">
            <a:avLst/>
          </a:prstGeom>
        </p:spPr>
        <p:txBody>
          <a:bodyPr spcFirstLastPara="1" wrap="square" lIns="91425" tIns="91425" rIns="91425" bIns="91425" anchor="t" anchorCtr="0">
            <a:normAutofit/>
          </a:bodyPr>
          <a:lstStyle/>
          <a:p>
            <a:pPr marL="139700" indent="0" fontAlgn="base">
              <a:buNone/>
            </a:pPr>
            <a:r>
              <a:rPr lang="en-US" sz="2000" b="1" i="0" u="none" strike="noStrike" dirty="0">
                <a:solidFill>
                  <a:schemeClr val="tx1"/>
                </a:solidFill>
                <a:effectLst/>
                <a:latin typeface="Montserrat"/>
              </a:rPr>
              <a:t>What does a positive relationship with food look like?</a:t>
            </a:r>
          </a:p>
          <a:p>
            <a:pPr marL="139700" indent="0" fontAlgn="base">
              <a:buNone/>
            </a:pPr>
            <a:endParaRPr lang="en-US" sz="2000" b="1" i="0" u="none" strike="noStrike" dirty="0">
              <a:solidFill>
                <a:schemeClr val="tx1"/>
              </a:solidFill>
              <a:effectLst/>
              <a:latin typeface="Montserrat"/>
            </a:endParaRPr>
          </a:p>
          <a:p>
            <a:pPr fontAlgn="base">
              <a:buClr>
                <a:schemeClr val="tx1"/>
              </a:buClr>
              <a:buFont typeface="Arial" panose="020B0604020202020204" pitchFamily="34" charset="0"/>
              <a:buChar char="•"/>
            </a:pPr>
            <a:r>
              <a:rPr lang="en-US" sz="2000" i="0" u="none" strike="noStrike" dirty="0">
                <a:solidFill>
                  <a:schemeClr val="tx1"/>
                </a:solidFill>
                <a:effectLst/>
                <a:latin typeface="Montserrat"/>
              </a:rPr>
              <a:t>Enjoying all foods without guilt/shame</a:t>
            </a:r>
          </a:p>
          <a:p>
            <a:pPr fontAlgn="base">
              <a:buClr>
                <a:schemeClr val="tx1"/>
              </a:buClr>
              <a:buFont typeface="Arial" panose="020B0604020202020204" pitchFamily="34" charset="0"/>
              <a:buChar char="•"/>
            </a:pPr>
            <a:r>
              <a:rPr lang="en-US" sz="2000" i="0" u="none" strike="noStrike" dirty="0">
                <a:solidFill>
                  <a:schemeClr val="tx1"/>
                </a:solidFill>
                <a:effectLst/>
                <a:latin typeface="Montserrat"/>
              </a:rPr>
              <a:t>Eating foods that are nourishing/make you feel good</a:t>
            </a:r>
          </a:p>
          <a:p>
            <a:pPr fontAlgn="base">
              <a:buClr>
                <a:schemeClr val="tx1"/>
              </a:buClr>
              <a:buFont typeface="Arial" panose="020B0604020202020204" pitchFamily="34" charset="0"/>
              <a:buChar char="•"/>
            </a:pPr>
            <a:r>
              <a:rPr lang="en-US" sz="2000" i="0" u="none" strike="noStrike" dirty="0">
                <a:solidFill>
                  <a:schemeClr val="tx1"/>
                </a:solidFill>
                <a:effectLst/>
                <a:latin typeface="Montserrat"/>
              </a:rPr>
              <a:t>Enjoying meals with others</a:t>
            </a:r>
          </a:p>
          <a:p>
            <a:pPr fontAlgn="base">
              <a:buClr>
                <a:schemeClr val="tx1"/>
              </a:buClr>
              <a:buFont typeface="Arial" panose="020B0604020202020204" pitchFamily="34" charset="0"/>
              <a:buChar char="•"/>
            </a:pPr>
            <a:r>
              <a:rPr lang="en-US" sz="2000" i="0" u="none" strike="noStrike" dirty="0">
                <a:solidFill>
                  <a:schemeClr val="tx1"/>
                </a:solidFill>
                <a:effectLst/>
                <a:latin typeface="Montserrat"/>
              </a:rPr>
              <a:t>Eating foods important to your cultural and traditions</a:t>
            </a:r>
          </a:p>
          <a:p>
            <a:pPr fontAlgn="base">
              <a:buClr>
                <a:schemeClr val="tx1"/>
              </a:buClr>
              <a:buFont typeface="Arial" panose="020B0604020202020204" pitchFamily="34" charset="0"/>
              <a:buChar char="•"/>
            </a:pPr>
            <a:r>
              <a:rPr lang="en-US" sz="2000" i="0" u="none" strike="noStrike" dirty="0">
                <a:solidFill>
                  <a:schemeClr val="tx1"/>
                </a:solidFill>
                <a:effectLst/>
                <a:latin typeface="Montserrat"/>
              </a:rPr>
              <a:t>Tuning in to your body’s cues </a:t>
            </a:r>
          </a:p>
          <a:p>
            <a:pPr marL="139700" indent="0" fontAlgn="base">
              <a:buNone/>
            </a:pPr>
            <a:endParaRPr lang="en-US" sz="5200" b="0" i="0" u="none" strike="noStrike" dirty="0">
              <a:solidFill>
                <a:srgbClr val="000000"/>
              </a:solidFill>
              <a:effectLst/>
              <a:latin typeface="Montserrat"/>
            </a:endParaRPr>
          </a:p>
          <a:p>
            <a:pPr marL="139700" indent="0">
              <a:buClrTx/>
              <a:buNone/>
            </a:pPr>
            <a:endParaRPr lang="en-US" sz="1600" dirty="0">
              <a:solidFill>
                <a:schemeClr val="tx1"/>
              </a:solidFill>
              <a:latin typeface="Montserrat"/>
            </a:endParaRPr>
          </a:p>
        </p:txBody>
      </p:sp>
      <p:sp>
        <p:nvSpPr>
          <p:cNvPr id="72" name="Google Shape;72;p14"/>
          <p:cNvSpPr/>
          <p:nvPr/>
        </p:nvSpPr>
        <p:spPr>
          <a:xfrm rot="5400000">
            <a:off x="-568825" y="1854394"/>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5400000">
            <a:off x="-568825" y="4425388"/>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5400000">
            <a:off x="-568825" y="3139901"/>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4"/>
          <p:cNvPicPr preferRelativeResize="0"/>
          <p:nvPr/>
        </p:nvPicPr>
        <p:blipFill>
          <a:blip r:embed="rId5">
            <a:alphaModFix/>
          </a:blip>
          <a:stretch>
            <a:fillRect/>
          </a:stretch>
        </p:blipFill>
        <p:spPr>
          <a:xfrm>
            <a:off x="244950" y="4668695"/>
            <a:ext cx="488116" cy="475500"/>
          </a:xfrm>
          <a:prstGeom prst="rect">
            <a:avLst/>
          </a:prstGeom>
          <a:noFill/>
          <a:ln>
            <a:noFill/>
          </a:ln>
        </p:spPr>
      </p:pic>
      <p:pic>
        <p:nvPicPr>
          <p:cNvPr id="76" name="Google Shape;76;p14"/>
          <p:cNvPicPr preferRelativeResize="0"/>
          <p:nvPr/>
        </p:nvPicPr>
        <p:blipFill rotWithShape="1">
          <a:blip r:embed="rId6">
            <a:alphaModFix/>
          </a:blip>
          <a:srcRect r="49031"/>
          <a:stretch/>
        </p:blipFill>
        <p:spPr>
          <a:xfrm>
            <a:off x="703550" y="4396625"/>
            <a:ext cx="742548" cy="1126099"/>
          </a:xfrm>
          <a:prstGeom prst="rect">
            <a:avLst/>
          </a:prstGeom>
          <a:noFill/>
          <a:ln>
            <a:noFill/>
          </a:ln>
        </p:spPr>
      </p:pic>
      <p:pic>
        <p:nvPicPr>
          <p:cNvPr id="3" name="Recorded Sound">
            <a:hlinkClick r:id="" action="ppaction://media"/>
            <a:extLst>
              <a:ext uri="{FF2B5EF4-FFF2-40B4-BE49-F238E27FC236}">
                <a16:creationId xmlns:a16="http://schemas.microsoft.com/office/drawing/2014/main" id="{86D37DB3-15C7-F5CF-7610-6423FA2F9B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5885" y="4506384"/>
            <a:ext cx="487363" cy="487363"/>
          </a:xfrm>
          <a:prstGeom prst="rect">
            <a:avLst/>
          </a:prstGeom>
        </p:spPr>
      </p:pic>
    </p:spTree>
    <p:extLst>
      <p:ext uri="{BB962C8B-B14F-4D97-AF65-F5344CB8AC3E}">
        <p14:creationId xmlns:p14="http://schemas.microsoft.com/office/powerpoint/2010/main" val="283540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3"/>
          <p:cNvSpPr/>
          <p:nvPr/>
        </p:nvSpPr>
        <p:spPr>
          <a:xfrm rot="5400000">
            <a:off x="3929249" y="-3929251"/>
            <a:ext cx="1285500" cy="9144002"/>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rot="5400000">
            <a:off x="3777518" y="3139651"/>
            <a:ext cx="1285500" cy="1482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txBox="1">
            <a:spLocks noGrp="1"/>
          </p:cNvSpPr>
          <p:nvPr>
            <p:ph type="title"/>
          </p:nvPr>
        </p:nvSpPr>
        <p:spPr>
          <a:xfrm>
            <a:off x="217898" y="156894"/>
            <a:ext cx="8894815" cy="901021"/>
          </a:xfrm>
          <a:prstGeom prst="rect">
            <a:avLst/>
          </a:prstGeom>
        </p:spPr>
        <p:txBody>
          <a:bodyPr spcFirstLastPara="1" wrap="square" lIns="91425" tIns="91425" rIns="91425" bIns="91425" anchor="t" anchorCtr="0">
            <a:normAutofit fontScale="90000"/>
          </a:bodyPr>
          <a:lstStyle/>
          <a:p>
            <a:pPr marL="0" lvl="0" indent="0" rtl="0">
              <a:spcBef>
                <a:spcPts val="0"/>
              </a:spcBef>
              <a:spcAft>
                <a:spcPts val="0"/>
              </a:spcAft>
              <a:buNone/>
            </a:pPr>
            <a:r>
              <a:rPr lang="en-US" b="1" dirty="0">
                <a:solidFill>
                  <a:schemeClr val="bg1"/>
                </a:solidFill>
                <a:latin typeface="Montserrat"/>
                <a:ea typeface="Montserrat"/>
                <a:cs typeface="Montserrat"/>
                <a:sym typeface="Montserrat"/>
              </a:rPr>
              <a:t>Principle 2: Consider the roles adults and children have in feeding and eating</a:t>
            </a:r>
            <a:endParaRPr b="1" dirty="0">
              <a:solidFill>
                <a:schemeClr val="bg1"/>
              </a:solidFill>
              <a:latin typeface="Montserrat"/>
              <a:ea typeface="Montserrat"/>
              <a:cs typeface="Montserrat"/>
              <a:sym typeface="Montserrat"/>
            </a:endParaRPr>
          </a:p>
        </p:txBody>
      </p:sp>
      <p:sp>
        <p:nvSpPr>
          <p:cNvPr id="198" name="Google Shape;198;p23"/>
          <p:cNvSpPr txBox="1">
            <a:spLocks noGrp="1"/>
          </p:cNvSpPr>
          <p:nvPr>
            <p:ph type="body" idx="1"/>
          </p:nvPr>
        </p:nvSpPr>
        <p:spPr>
          <a:xfrm>
            <a:off x="195507" y="1369574"/>
            <a:ext cx="3923647" cy="3394855"/>
          </a:xfrm>
          <a:prstGeom prst="rect">
            <a:avLst/>
          </a:prstGeom>
        </p:spPr>
        <p:txBody>
          <a:bodyPr spcFirstLastPara="1" wrap="square" lIns="91425" tIns="91425" rIns="91425" bIns="91425" anchor="t" anchorCtr="0">
            <a:normAutofit lnSpcReduction="10000"/>
          </a:bodyPr>
          <a:lstStyle/>
          <a:p>
            <a:pPr marL="139700" indent="0">
              <a:buClrTx/>
              <a:buNone/>
            </a:pPr>
            <a:r>
              <a:rPr lang="en-US" sz="1500" dirty="0">
                <a:solidFill>
                  <a:schemeClr val="tx1"/>
                </a:solidFill>
                <a:latin typeface="Montserrat"/>
              </a:rPr>
              <a:t>The </a:t>
            </a:r>
            <a:r>
              <a:rPr lang="en-US" sz="1500" b="1" dirty="0">
                <a:solidFill>
                  <a:schemeClr val="tx1"/>
                </a:solidFill>
                <a:latin typeface="Montserrat"/>
              </a:rPr>
              <a:t>division of responsibility</a:t>
            </a:r>
            <a:r>
              <a:rPr lang="en-US" sz="1500" dirty="0">
                <a:solidFill>
                  <a:schemeClr val="tx1"/>
                </a:solidFill>
                <a:latin typeface="Montserrat"/>
              </a:rPr>
              <a:t>, a tool developed by Ellyn </a:t>
            </a:r>
            <a:r>
              <a:rPr lang="en-US" sz="1500" dirty="0" err="1">
                <a:solidFill>
                  <a:schemeClr val="tx1"/>
                </a:solidFill>
                <a:latin typeface="Montserrat"/>
              </a:rPr>
              <a:t>Satter</a:t>
            </a:r>
            <a:r>
              <a:rPr lang="en-US" sz="1500" dirty="0">
                <a:solidFill>
                  <a:schemeClr val="tx1"/>
                </a:solidFill>
                <a:latin typeface="Montserrat"/>
              </a:rPr>
              <a:t>.</a:t>
            </a:r>
          </a:p>
          <a:p>
            <a:pPr marL="139700" indent="0">
              <a:buClrTx/>
              <a:buNone/>
            </a:pPr>
            <a:endParaRPr lang="en-US" sz="1500" dirty="0">
              <a:solidFill>
                <a:schemeClr val="tx1"/>
              </a:solidFill>
              <a:latin typeface="Montserrat"/>
            </a:endParaRPr>
          </a:p>
          <a:p>
            <a:pPr marL="139700" indent="0">
              <a:buClrTx/>
              <a:buNone/>
            </a:pPr>
            <a:r>
              <a:rPr lang="en-US" sz="1500" u="sng" dirty="0">
                <a:solidFill>
                  <a:schemeClr val="tx1"/>
                </a:solidFill>
                <a:latin typeface="Montserrat"/>
              </a:rPr>
              <a:t>Adults Decide:</a:t>
            </a:r>
          </a:p>
          <a:p>
            <a:pPr>
              <a:buClrTx/>
              <a:buFont typeface="Arial" panose="020B0604020202020204" pitchFamily="34" charset="0"/>
              <a:buChar char="•"/>
            </a:pPr>
            <a:r>
              <a:rPr lang="en-US" sz="1500" dirty="0">
                <a:solidFill>
                  <a:schemeClr val="tx1"/>
                </a:solidFill>
                <a:latin typeface="Montserrat"/>
              </a:rPr>
              <a:t>When to eat (e.g., lunch time)</a:t>
            </a:r>
          </a:p>
          <a:p>
            <a:pPr>
              <a:buClrTx/>
              <a:buFont typeface="Arial" panose="020B0604020202020204" pitchFamily="34" charset="0"/>
              <a:buChar char="•"/>
            </a:pPr>
            <a:r>
              <a:rPr lang="en-US" sz="1500" dirty="0">
                <a:solidFill>
                  <a:schemeClr val="tx1"/>
                </a:solidFill>
                <a:latin typeface="Montserrat"/>
              </a:rPr>
              <a:t>Where to eat (e.g., at desks or tables)</a:t>
            </a:r>
          </a:p>
          <a:p>
            <a:pPr>
              <a:buClrTx/>
              <a:buFont typeface="Arial" panose="020B0604020202020204" pitchFamily="34" charset="0"/>
              <a:buChar char="•"/>
            </a:pPr>
            <a:r>
              <a:rPr lang="en-US" sz="1500" dirty="0">
                <a:solidFill>
                  <a:schemeClr val="tx1"/>
                </a:solidFill>
                <a:latin typeface="Montserrat"/>
              </a:rPr>
              <a:t>What to offer to eat (e.g., food provided)</a:t>
            </a:r>
          </a:p>
          <a:p>
            <a:pPr marL="139700" indent="0">
              <a:buClrTx/>
              <a:buNone/>
            </a:pPr>
            <a:endParaRPr lang="en-US" sz="1500" dirty="0">
              <a:solidFill>
                <a:schemeClr val="tx1"/>
              </a:solidFill>
              <a:latin typeface="Montserrat"/>
            </a:endParaRPr>
          </a:p>
          <a:p>
            <a:pPr marL="139700" indent="0">
              <a:buClrTx/>
              <a:buNone/>
            </a:pPr>
            <a:r>
              <a:rPr lang="en-US" sz="1500" u="sng" dirty="0">
                <a:solidFill>
                  <a:schemeClr val="tx1"/>
                </a:solidFill>
                <a:latin typeface="Montserrat"/>
              </a:rPr>
              <a:t>Children/Students Decide:</a:t>
            </a:r>
          </a:p>
          <a:p>
            <a:pPr>
              <a:buClrTx/>
              <a:buFont typeface="Arial" panose="020B0604020202020204" pitchFamily="34" charset="0"/>
              <a:buChar char="•"/>
            </a:pPr>
            <a:r>
              <a:rPr lang="en-US" sz="1500" dirty="0">
                <a:solidFill>
                  <a:schemeClr val="tx1"/>
                </a:solidFill>
                <a:latin typeface="Montserrat"/>
              </a:rPr>
              <a:t>Whether to eat</a:t>
            </a:r>
          </a:p>
          <a:p>
            <a:pPr>
              <a:buClrTx/>
              <a:buFont typeface="Arial" panose="020B0604020202020204" pitchFamily="34" charset="0"/>
              <a:buChar char="•"/>
            </a:pPr>
            <a:r>
              <a:rPr lang="en-US" sz="1500" dirty="0">
                <a:solidFill>
                  <a:schemeClr val="tx1"/>
                </a:solidFill>
                <a:latin typeface="Montserrat"/>
              </a:rPr>
              <a:t>How much to eat</a:t>
            </a:r>
          </a:p>
          <a:p>
            <a:pPr marL="139700" indent="0">
              <a:buClrTx/>
              <a:buNone/>
            </a:pPr>
            <a:endParaRPr lang="en-US" dirty="0">
              <a:solidFill>
                <a:schemeClr val="tx1"/>
              </a:solidFill>
              <a:latin typeface="Montserrat"/>
            </a:endParaRPr>
          </a:p>
        </p:txBody>
      </p:sp>
      <p:sp>
        <p:nvSpPr>
          <p:cNvPr id="199" name="Google Shape;199;p23"/>
          <p:cNvSpPr/>
          <p:nvPr/>
        </p:nvSpPr>
        <p:spPr>
          <a:xfrm rot="5400000">
            <a:off x="3777518" y="1854450"/>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3"/>
          <p:cNvSpPr/>
          <p:nvPr/>
        </p:nvSpPr>
        <p:spPr>
          <a:xfrm rot="5400000">
            <a:off x="3777617" y="4426215"/>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 name="Google Shape;203;p23"/>
          <p:cNvPicPr preferRelativeResize="0"/>
          <p:nvPr/>
        </p:nvPicPr>
        <p:blipFill>
          <a:blip r:embed="rId5">
            <a:alphaModFix/>
          </a:blip>
          <a:stretch>
            <a:fillRect/>
          </a:stretch>
        </p:blipFill>
        <p:spPr>
          <a:xfrm>
            <a:off x="2414122" y="4610753"/>
            <a:ext cx="488116" cy="475500"/>
          </a:xfrm>
          <a:prstGeom prst="rect">
            <a:avLst/>
          </a:prstGeom>
          <a:noFill/>
          <a:ln>
            <a:noFill/>
          </a:ln>
        </p:spPr>
      </p:pic>
      <p:pic>
        <p:nvPicPr>
          <p:cNvPr id="204" name="Google Shape;204;p23"/>
          <p:cNvPicPr preferRelativeResize="0"/>
          <p:nvPr/>
        </p:nvPicPr>
        <p:blipFill rotWithShape="1">
          <a:blip r:embed="rId6">
            <a:alphaModFix/>
          </a:blip>
          <a:srcRect r="49031"/>
          <a:stretch/>
        </p:blipFill>
        <p:spPr>
          <a:xfrm>
            <a:off x="2872722" y="4338683"/>
            <a:ext cx="742548" cy="1126099"/>
          </a:xfrm>
          <a:prstGeom prst="rect">
            <a:avLst/>
          </a:prstGeom>
          <a:noFill/>
          <a:ln>
            <a:noFill/>
          </a:ln>
        </p:spPr>
      </p:pic>
      <p:sp>
        <p:nvSpPr>
          <p:cNvPr id="2" name="TextBox 1">
            <a:extLst>
              <a:ext uri="{FF2B5EF4-FFF2-40B4-BE49-F238E27FC236}">
                <a16:creationId xmlns:a16="http://schemas.microsoft.com/office/drawing/2014/main" id="{6F2F3BF1-A095-470B-B305-6FB775862FA5}"/>
              </a:ext>
            </a:extLst>
          </p:cNvPr>
          <p:cNvSpPr txBox="1"/>
          <p:nvPr/>
        </p:nvSpPr>
        <p:spPr>
          <a:xfrm flipH="1">
            <a:off x="4687547" y="1431787"/>
            <a:ext cx="4190606" cy="3539430"/>
          </a:xfrm>
          <a:prstGeom prst="rect">
            <a:avLst/>
          </a:prstGeom>
          <a:noFill/>
        </p:spPr>
        <p:txBody>
          <a:bodyPr wrap="square" rtlCol="0">
            <a:spAutoFit/>
          </a:bodyPr>
          <a:lstStyle/>
          <a:p>
            <a:r>
              <a:rPr lang="en-US" u="sng" dirty="0">
                <a:solidFill>
                  <a:schemeClr val="tx1"/>
                </a:solidFill>
                <a:latin typeface="Montserrat"/>
              </a:rPr>
              <a:t>Applying the division of responsibility during eating occasions at school:</a:t>
            </a:r>
          </a:p>
          <a:p>
            <a:endParaRPr lang="en-US" u="sng" dirty="0">
              <a:solidFill>
                <a:schemeClr val="tx1"/>
              </a:solidFill>
              <a:latin typeface="Montserrat"/>
            </a:endParaRPr>
          </a:p>
          <a:p>
            <a:pPr marL="285750" indent="-285750">
              <a:buFont typeface="Arial" panose="020B0604020202020204" pitchFamily="34" charset="0"/>
              <a:buChar char="•"/>
            </a:pPr>
            <a:r>
              <a:rPr lang="en-US" dirty="0">
                <a:solidFill>
                  <a:schemeClr val="tx1"/>
                </a:solidFill>
                <a:latin typeface="Montserrat"/>
              </a:rPr>
              <a:t>Respects a student’s </a:t>
            </a:r>
            <a:r>
              <a:rPr lang="en-US" b="1" dirty="0">
                <a:solidFill>
                  <a:schemeClr val="tx1"/>
                </a:solidFill>
                <a:latin typeface="Montserrat"/>
              </a:rPr>
              <a:t>autonomy</a:t>
            </a:r>
            <a:r>
              <a:rPr lang="en-US" dirty="0">
                <a:solidFill>
                  <a:schemeClr val="tx1"/>
                </a:solidFill>
                <a:latin typeface="Montserrat"/>
              </a:rPr>
              <a:t> and role in that process. </a:t>
            </a:r>
            <a:r>
              <a:rPr lang="en-US" dirty="0">
                <a:solidFill>
                  <a:schemeClr val="tx1"/>
                </a:solidFill>
                <a:latin typeface="Montserrat"/>
                <a:sym typeface="Wingdings" panose="05000000000000000000" pitchFamily="2" charset="2"/>
              </a:rPr>
              <a:t>It </a:t>
            </a:r>
            <a:r>
              <a:rPr lang="en-US" dirty="0">
                <a:solidFill>
                  <a:schemeClr val="tx1"/>
                </a:solidFill>
                <a:latin typeface="Montserrat"/>
              </a:rPr>
              <a:t>helps them to listen to their body regarding whether and how much to eat. </a:t>
            </a:r>
          </a:p>
          <a:p>
            <a:pPr marL="285750" indent="-285750">
              <a:buFont typeface="Arial" panose="020B0604020202020204" pitchFamily="34" charset="0"/>
              <a:buChar char="•"/>
            </a:pPr>
            <a:r>
              <a:rPr lang="en-US" dirty="0">
                <a:solidFill>
                  <a:schemeClr val="tx1"/>
                </a:solidFill>
                <a:latin typeface="Montserrat"/>
              </a:rPr>
              <a:t>Supports their developing and changing </a:t>
            </a:r>
            <a:r>
              <a:rPr lang="en-US" b="1" dirty="0">
                <a:solidFill>
                  <a:schemeClr val="tx1"/>
                </a:solidFill>
                <a:latin typeface="Montserrat"/>
              </a:rPr>
              <a:t>palate</a:t>
            </a:r>
            <a:r>
              <a:rPr lang="en-US" dirty="0">
                <a:solidFill>
                  <a:schemeClr val="tx1"/>
                </a:solidFill>
                <a:latin typeface="Montserrat"/>
              </a:rPr>
              <a:t> for different </a:t>
            </a:r>
            <a:r>
              <a:rPr lang="en-US" dirty="0" err="1">
                <a:solidFill>
                  <a:schemeClr val="tx1"/>
                </a:solidFill>
                <a:latin typeface="Montserrat"/>
              </a:rPr>
              <a:t>flavours</a:t>
            </a:r>
            <a:r>
              <a:rPr lang="en-US" dirty="0">
                <a:solidFill>
                  <a:schemeClr val="tx1"/>
                </a:solidFill>
                <a:latin typeface="Montserrat"/>
              </a:rPr>
              <a:t>.</a:t>
            </a:r>
          </a:p>
          <a:p>
            <a:endParaRPr lang="en-US" dirty="0">
              <a:solidFill>
                <a:schemeClr val="tx1"/>
              </a:solidFill>
              <a:latin typeface="Montserrat"/>
            </a:endParaRPr>
          </a:p>
          <a:p>
            <a:r>
              <a:rPr lang="en-US" dirty="0">
                <a:solidFill>
                  <a:schemeClr val="tx1"/>
                </a:solidFill>
                <a:latin typeface="Montserrat"/>
              </a:rPr>
              <a:t>When children are pressured to eat a food, they are less likely to choose to eat that food later on. They also learn that some foods are “better” than others. Whether to eat and how much to eat can help students feel more relaxed at mealtimes.</a:t>
            </a:r>
          </a:p>
        </p:txBody>
      </p:sp>
      <p:pic>
        <p:nvPicPr>
          <p:cNvPr id="7" name="Recorded Sound">
            <a:hlinkClick r:id="" action="ppaction://media"/>
            <a:extLst>
              <a:ext uri="{FF2B5EF4-FFF2-40B4-BE49-F238E27FC236}">
                <a16:creationId xmlns:a16="http://schemas.microsoft.com/office/drawing/2014/main" id="{4D563F73-B29B-5118-8FE4-0FDFD315C5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45298" y="458872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3"/>
          <p:cNvSpPr/>
          <p:nvPr/>
        </p:nvSpPr>
        <p:spPr>
          <a:xfrm rot="5400000">
            <a:off x="3928881" y="-3928883"/>
            <a:ext cx="1286235" cy="9144002"/>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txBox="1">
            <a:spLocks noGrp="1"/>
          </p:cNvSpPr>
          <p:nvPr>
            <p:ph type="title"/>
          </p:nvPr>
        </p:nvSpPr>
        <p:spPr>
          <a:xfrm>
            <a:off x="198540" y="192607"/>
            <a:ext cx="8894815" cy="901021"/>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500" b="1" dirty="0">
                <a:solidFill>
                  <a:schemeClr val="bg1"/>
                </a:solidFill>
                <a:latin typeface="Montserrat"/>
                <a:ea typeface="Montserrat"/>
                <a:cs typeface="Montserrat"/>
                <a:sym typeface="Montserrat"/>
              </a:rPr>
              <a:t>Principle 2: Consider the roles adults and children have in feeding and eating</a:t>
            </a:r>
            <a:endParaRPr sz="2500" b="1" dirty="0">
              <a:solidFill>
                <a:schemeClr val="bg1"/>
              </a:solidFill>
              <a:latin typeface="Montserrat"/>
              <a:ea typeface="Montserrat"/>
              <a:cs typeface="Montserrat"/>
              <a:sym typeface="Montserrat"/>
            </a:endParaRPr>
          </a:p>
        </p:txBody>
      </p:sp>
      <p:sp>
        <p:nvSpPr>
          <p:cNvPr id="198" name="Google Shape;198;p23"/>
          <p:cNvSpPr txBox="1">
            <a:spLocks noGrp="1"/>
          </p:cNvSpPr>
          <p:nvPr>
            <p:ph type="body" idx="1"/>
          </p:nvPr>
        </p:nvSpPr>
        <p:spPr>
          <a:xfrm>
            <a:off x="163653" y="1427476"/>
            <a:ext cx="8964591" cy="3410861"/>
          </a:xfrm>
          <a:prstGeom prst="rect">
            <a:avLst/>
          </a:prstGeom>
        </p:spPr>
        <p:txBody>
          <a:bodyPr spcFirstLastPara="1" wrap="square" lIns="91425" tIns="91425" rIns="91425" bIns="91425" anchor="t" anchorCtr="0">
            <a:normAutofit fontScale="25000" lnSpcReduction="20000"/>
          </a:bodyPr>
          <a:lstStyle/>
          <a:p>
            <a:pPr marL="139700" indent="0">
              <a:buClrTx/>
              <a:buNone/>
            </a:pPr>
            <a:r>
              <a:rPr lang="en-US" sz="5200" b="1" u="sng" dirty="0">
                <a:solidFill>
                  <a:schemeClr val="tx1"/>
                </a:solidFill>
                <a:latin typeface="Montserrat"/>
              </a:rPr>
              <a:t>Relating to teaching</a:t>
            </a:r>
            <a:r>
              <a:rPr lang="en-US" sz="5200" b="1" dirty="0">
                <a:solidFill>
                  <a:schemeClr val="tx1"/>
                </a:solidFill>
                <a:latin typeface="Montserrat"/>
              </a:rPr>
              <a:t>:</a:t>
            </a:r>
          </a:p>
          <a:p>
            <a:pPr marL="139700" indent="0">
              <a:buClrTx/>
              <a:buNone/>
            </a:pPr>
            <a:endParaRPr lang="en-US" sz="4000" b="1" dirty="0">
              <a:solidFill>
                <a:schemeClr val="tx1"/>
              </a:solidFill>
              <a:latin typeface="Montserrat"/>
            </a:endParaRPr>
          </a:p>
          <a:p>
            <a:pPr>
              <a:buClrTx/>
              <a:buFont typeface="Arial" panose="020B0604020202020204" pitchFamily="34" charset="0"/>
              <a:buChar char="•"/>
            </a:pPr>
            <a:r>
              <a:rPr lang="en-US" sz="5200" dirty="0">
                <a:solidFill>
                  <a:schemeClr val="tx1"/>
                </a:solidFill>
                <a:latin typeface="Montserrat"/>
              </a:rPr>
              <a:t>Providing students with </a:t>
            </a:r>
            <a:r>
              <a:rPr lang="en-US" sz="5200" b="1" dirty="0">
                <a:solidFill>
                  <a:schemeClr val="tx1"/>
                </a:solidFill>
                <a:latin typeface="Montserrat"/>
              </a:rPr>
              <a:t>repeated</a:t>
            </a:r>
            <a:r>
              <a:rPr lang="en-US" sz="5200" dirty="0">
                <a:solidFill>
                  <a:schemeClr val="tx1"/>
                </a:solidFill>
                <a:latin typeface="Montserrat"/>
              </a:rPr>
              <a:t>, </a:t>
            </a:r>
            <a:r>
              <a:rPr lang="en-US" sz="5200" b="1" dirty="0">
                <a:solidFill>
                  <a:schemeClr val="tx1"/>
                </a:solidFill>
                <a:latin typeface="Montserrat"/>
              </a:rPr>
              <a:t>neutral</a:t>
            </a:r>
            <a:r>
              <a:rPr lang="en-US" sz="5200" dirty="0">
                <a:solidFill>
                  <a:schemeClr val="tx1"/>
                </a:solidFill>
                <a:latin typeface="Montserrat"/>
              </a:rPr>
              <a:t> exposures to a certain food or different foods.</a:t>
            </a:r>
          </a:p>
          <a:p>
            <a:pPr lvl="1">
              <a:buClrTx/>
              <a:buFont typeface="Arial" panose="020B0604020202020204" pitchFamily="34" charset="0"/>
              <a:buChar char="•"/>
            </a:pPr>
            <a:r>
              <a:rPr lang="en-US" sz="5000" dirty="0">
                <a:solidFill>
                  <a:schemeClr val="tx1"/>
                </a:solidFill>
                <a:latin typeface="Montserrat"/>
              </a:rPr>
              <a:t>All children differ in how they approach foods. When children are told to eat certain foods, it can come across as </a:t>
            </a:r>
            <a:r>
              <a:rPr lang="en-US" sz="5000" b="1" dirty="0">
                <a:solidFill>
                  <a:schemeClr val="tx1"/>
                </a:solidFill>
                <a:latin typeface="Montserrat"/>
              </a:rPr>
              <a:t>pressure</a:t>
            </a:r>
            <a:r>
              <a:rPr lang="en-US" sz="5000" dirty="0">
                <a:solidFill>
                  <a:schemeClr val="tx1"/>
                </a:solidFill>
                <a:latin typeface="Montserrat"/>
              </a:rPr>
              <a:t>. Removing pressure makes space for curiosity and learning at one’s own pace.</a:t>
            </a:r>
          </a:p>
          <a:p>
            <a:pPr>
              <a:buClrTx/>
              <a:buFont typeface="Arial" panose="020B0604020202020204" pitchFamily="34" charset="0"/>
              <a:buChar char="•"/>
            </a:pPr>
            <a:r>
              <a:rPr lang="en-US" sz="5200" dirty="0">
                <a:solidFill>
                  <a:schemeClr val="tx1"/>
                </a:solidFill>
                <a:latin typeface="Montserrat"/>
              </a:rPr>
              <a:t>Supporting older students to build </a:t>
            </a:r>
            <a:r>
              <a:rPr lang="en-US" sz="5200" b="1" dirty="0">
                <a:solidFill>
                  <a:schemeClr val="tx1"/>
                </a:solidFill>
                <a:latin typeface="Montserrat"/>
              </a:rPr>
              <a:t>age-appropriate skills </a:t>
            </a:r>
            <a:r>
              <a:rPr lang="en-US" sz="5200" dirty="0">
                <a:solidFill>
                  <a:schemeClr val="tx1"/>
                </a:solidFill>
                <a:latin typeface="Montserrat"/>
              </a:rPr>
              <a:t>in meal planning while also being sensitive to the fact that students will have different home contexts related to food availability, supports, and culture.</a:t>
            </a:r>
          </a:p>
          <a:p>
            <a:pPr>
              <a:buClrTx/>
              <a:buFont typeface="Arial" panose="020B0604020202020204" pitchFamily="34" charset="0"/>
              <a:buChar char="•"/>
            </a:pPr>
            <a:r>
              <a:rPr lang="en-US" sz="5200" dirty="0">
                <a:solidFill>
                  <a:schemeClr val="tx1"/>
                </a:solidFill>
                <a:latin typeface="Montserrat"/>
              </a:rPr>
              <a:t>Being neutral and not commenting on students’ lunches, or about how much they eat of it. </a:t>
            </a:r>
          </a:p>
          <a:p>
            <a:pPr>
              <a:buClrTx/>
              <a:buFont typeface="Arial" panose="020B0604020202020204" pitchFamily="34" charset="0"/>
              <a:buChar char="•"/>
            </a:pPr>
            <a:r>
              <a:rPr lang="en-US" sz="5200" dirty="0">
                <a:solidFill>
                  <a:schemeClr val="tx1"/>
                </a:solidFill>
                <a:latin typeface="Montserrat"/>
              </a:rPr>
              <a:t>Advocating for </a:t>
            </a:r>
            <a:r>
              <a:rPr lang="en-US" sz="5200" b="1" dirty="0">
                <a:solidFill>
                  <a:schemeClr val="tx1"/>
                </a:solidFill>
                <a:latin typeface="Montserrat"/>
              </a:rPr>
              <a:t>sufficient time </a:t>
            </a:r>
            <a:r>
              <a:rPr lang="en-US" sz="5200" dirty="0">
                <a:solidFill>
                  <a:schemeClr val="tx1"/>
                </a:solidFill>
                <a:latin typeface="Montserrat"/>
              </a:rPr>
              <a:t>and a </a:t>
            </a:r>
            <a:r>
              <a:rPr lang="en-US" sz="5200" b="1" dirty="0">
                <a:solidFill>
                  <a:schemeClr val="tx1"/>
                </a:solidFill>
                <a:latin typeface="Montserrat"/>
              </a:rPr>
              <a:t>positive eating environment </a:t>
            </a:r>
            <a:r>
              <a:rPr lang="en-US" sz="5200" dirty="0">
                <a:solidFill>
                  <a:schemeClr val="tx1"/>
                </a:solidFill>
                <a:latin typeface="Montserrat"/>
              </a:rPr>
              <a:t>for students. As an educator, eating with students is a great way to connect and role-model enjoyment of eating, and social norms such as table manners.</a:t>
            </a:r>
          </a:p>
          <a:p>
            <a:pPr>
              <a:buClrTx/>
              <a:buFont typeface="Arial" panose="020B0604020202020204" pitchFamily="34" charset="0"/>
              <a:buChar char="•"/>
            </a:pPr>
            <a:r>
              <a:rPr lang="en-US" sz="5200" dirty="0">
                <a:solidFill>
                  <a:schemeClr val="tx1"/>
                </a:solidFill>
                <a:latin typeface="Montserrat"/>
              </a:rPr>
              <a:t>Talking about what food gives us now, in the </a:t>
            </a:r>
            <a:r>
              <a:rPr lang="en-US" sz="5200" b="1" dirty="0">
                <a:solidFill>
                  <a:schemeClr val="tx1"/>
                </a:solidFill>
                <a:latin typeface="Montserrat"/>
              </a:rPr>
              <a:t>present</a:t>
            </a:r>
            <a:r>
              <a:rPr lang="en-US" sz="5200" dirty="0">
                <a:solidFill>
                  <a:schemeClr val="tx1"/>
                </a:solidFill>
                <a:latin typeface="Montserrat"/>
              </a:rPr>
              <a:t> moment. Avoid focusing on making food choices to limit risk of chronic disease. The causes of disease are complex and are associated with social determinants of health.</a:t>
            </a:r>
            <a:endParaRPr lang="en-US" sz="5200" b="1" dirty="0">
              <a:solidFill>
                <a:schemeClr val="tx1"/>
              </a:solidFill>
              <a:latin typeface="Montserrat"/>
            </a:endParaRPr>
          </a:p>
          <a:p>
            <a:pPr marL="139700" indent="0">
              <a:buClrTx/>
              <a:buNone/>
            </a:pPr>
            <a:endParaRPr lang="en-US" sz="5200" b="1" dirty="0">
              <a:solidFill>
                <a:schemeClr val="tx1"/>
              </a:solidFill>
              <a:latin typeface="Montserrat"/>
            </a:endParaRPr>
          </a:p>
          <a:p>
            <a:pPr marL="139700" indent="0">
              <a:buClrTx/>
              <a:buNone/>
            </a:pPr>
            <a:endParaRPr lang="en-US" b="1" dirty="0">
              <a:solidFill>
                <a:schemeClr val="tx1"/>
              </a:solidFill>
              <a:latin typeface="Montserrat"/>
            </a:endParaRPr>
          </a:p>
        </p:txBody>
      </p:sp>
      <p:pic>
        <p:nvPicPr>
          <p:cNvPr id="203" name="Google Shape;203;p23"/>
          <p:cNvPicPr preferRelativeResize="0"/>
          <p:nvPr/>
        </p:nvPicPr>
        <p:blipFill>
          <a:blip r:embed="rId5">
            <a:alphaModFix/>
          </a:blip>
          <a:stretch>
            <a:fillRect/>
          </a:stretch>
        </p:blipFill>
        <p:spPr>
          <a:xfrm>
            <a:off x="255343" y="4600587"/>
            <a:ext cx="488116" cy="475500"/>
          </a:xfrm>
          <a:prstGeom prst="rect">
            <a:avLst/>
          </a:prstGeom>
          <a:noFill/>
          <a:ln>
            <a:noFill/>
          </a:ln>
        </p:spPr>
      </p:pic>
      <p:pic>
        <p:nvPicPr>
          <p:cNvPr id="204" name="Google Shape;204;p23"/>
          <p:cNvPicPr preferRelativeResize="0"/>
          <p:nvPr/>
        </p:nvPicPr>
        <p:blipFill rotWithShape="1">
          <a:blip r:embed="rId6">
            <a:alphaModFix/>
          </a:blip>
          <a:srcRect r="49031"/>
          <a:stretch/>
        </p:blipFill>
        <p:spPr>
          <a:xfrm>
            <a:off x="743459" y="4328517"/>
            <a:ext cx="742548" cy="1126099"/>
          </a:xfrm>
          <a:prstGeom prst="rect">
            <a:avLst/>
          </a:prstGeom>
          <a:noFill/>
          <a:ln>
            <a:noFill/>
          </a:ln>
        </p:spPr>
      </p:pic>
      <p:pic>
        <p:nvPicPr>
          <p:cNvPr id="3" name="Recorded Sound">
            <a:hlinkClick r:id="" action="ppaction://media"/>
            <a:extLst>
              <a:ext uri="{FF2B5EF4-FFF2-40B4-BE49-F238E27FC236}">
                <a16:creationId xmlns:a16="http://schemas.microsoft.com/office/drawing/2014/main" id="{4E11F736-9856-C358-58C9-B10D645E5E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2043" y="4525122"/>
            <a:ext cx="487363" cy="487363"/>
          </a:xfrm>
          <a:prstGeom prst="rect">
            <a:avLst/>
          </a:prstGeom>
        </p:spPr>
      </p:pic>
      <p:sp>
        <p:nvSpPr>
          <p:cNvPr id="2" name="Google Shape;196;p23">
            <a:extLst>
              <a:ext uri="{FF2B5EF4-FFF2-40B4-BE49-F238E27FC236}">
                <a16:creationId xmlns:a16="http://schemas.microsoft.com/office/drawing/2014/main" id="{89C4A4D1-4C6F-9DF3-E9A3-C72111C14E59}"/>
              </a:ext>
            </a:extLst>
          </p:cNvPr>
          <p:cNvSpPr/>
          <p:nvPr/>
        </p:nvSpPr>
        <p:spPr>
          <a:xfrm rot="5400000">
            <a:off x="-568652" y="3140386"/>
            <a:ext cx="1285500" cy="1482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99;p23">
            <a:extLst>
              <a:ext uri="{FF2B5EF4-FFF2-40B4-BE49-F238E27FC236}">
                <a16:creationId xmlns:a16="http://schemas.microsoft.com/office/drawing/2014/main" id="{44967909-FC5B-19FD-1A1D-10B5DF9421FC}"/>
              </a:ext>
            </a:extLst>
          </p:cNvPr>
          <p:cNvSpPr/>
          <p:nvPr/>
        </p:nvSpPr>
        <p:spPr>
          <a:xfrm rot="5400000">
            <a:off x="-568652" y="1855185"/>
            <a:ext cx="1285500" cy="147600"/>
          </a:xfrm>
          <a:prstGeom prst="rect">
            <a:avLst/>
          </a:prstGeom>
          <a:solidFill>
            <a:srgbClr val="02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01;p23">
            <a:extLst>
              <a:ext uri="{FF2B5EF4-FFF2-40B4-BE49-F238E27FC236}">
                <a16:creationId xmlns:a16="http://schemas.microsoft.com/office/drawing/2014/main" id="{48FEFF06-D6D0-1F6F-C3CB-02827A41E6E3}"/>
              </a:ext>
            </a:extLst>
          </p:cNvPr>
          <p:cNvSpPr/>
          <p:nvPr/>
        </p:nvSpPr>
        <p:spPr>
          <a:xfrm rot="5400000">
            <a:off x="-568553" y="4426950"/>
            <a:ext cx="1285500" cy="147600"/>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89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1"/>
          <p:cNvSpPr/>
          <p:nvPr/>
        </p:nvSpPr>
        <p:spPr>
          <a:xfrm rot="5400000">
            <a:off x="3928675" y="-3928650"/>
            <a:ext cx="1285500" cy="9142800"/>
          </a:xfrm>
          <a:prstGeom prst="rect">
            <a:avLst/>
          </a:prstGeom>
          <a:solidFill>
            <a:srgbClr val="32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1"/>
          <p:cNvSpPr txBox="1">
            <a:spLocks noGrp="1"/>
          </p:cNvSpPr>
          <p:nvPr>
            <p:ph type="title"/>
          </p:nvPr>
        </p:nvSpPr>
        <p:spPr>
          <a:xfrm>
            <a:off x="147725" y="103917"/>
            <a:ext cx="8520600" cy="10912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b="1" dirty="0">
                <a:solidFill>
                  <a:schemeClr val="lt1"/>
                </a:solidFill>
                <a:latin typeface="Montserrat"/>
                <a:ea typeface="Montserrat"/>
                <a:cs typeface="Montserrat"/>
                <a:sym typeface="Montserrat"/>
              </a:rPr>
              <a:t>Principle 3: Connect to students’ lived experiences</a:t>
            </a:r>
            <a:endParaRPr sz="3000" b="1" dirty="0">
              <a:solidFill>
                <a:schemeClr val="lt1"/>
              </a:solidFill>
              <a:latin typeface="Montserrat"/>
              <a:ea typeface="Montserrat"/>
              <a:cs typeface="Montserrat"/>
              <a:sym typeface="Montserrat"/>
            </a:endParaRPr>
          </a:p>
        </p:txBody>
      </p:sp>
      <p:sp>
        <p:nvSpPr>
          <p:cNvPr id="168" name="Google Shape;168;p21"/>
          <p:cNvSpPr txBox="1">
            <a:spLocks noGrp="1"/>
          </p:cNvSpPr>
          <p:nvPr>
            <p:ph type="body" idx="1"/>
          </p:nvPr>
        </p:nvSpPr>
        <p:spPr>
          <a:xfrm>
            <a:off x="247380" y="1321429"/>
            <a:ext cx="8479525" cy="3533633"/>
          </a:xfrm>
          <a:prstGeom prst="rect">
            <a:avLst/>
          </a:prstGeom>
        </p:spPr>
        <p:txBody>
          <a:bodyPr spcFirstLastPara="1" wrap="square" lIns="91425" tIns="91425" rIns="91425" bIns="91425" anchor="t" anchorCtr="0">
            <a:normAutofit fontScale="85000" lnSpcReduction="10000"/>
          </a:bodyPr>
          <a:lstStyle/>
          <a:p>
            <a:pPr>
              <a:buClrTx/>
              <a:buFont typeface="Arial" panose="020B0604020202020204" pitchFamily="34" charset="0"/>
              <a:buChar char="•"/>
            </a:pPr>
            <a:r>
              <a:rPr lang="en-US" sz="1800" dirty="0">
                <a:solidFill>
                  <a:schemeClr val="tx1"/>
                </a:solidFill>
                <a:latin typeface="Montserrat"/>
              </a:rPr>
              <a:t>Using activities that engage students with food in </a:t>
            </a:r>
            <a:r>
              <a:rPr lang="en-US" sz="1800" b="1" dirty="0">
                <a:solidFill>
                  <a:schemeClr val="tx1"/>
                </a:solidFill>
                <a:latin typeface="Montserrat"/>
              </a:rPr>
              <a:t>tangible</a:t>
            </a:r>
            <a:r>
              <a:rPr lang="en-US" sz="1800" dirty="0">
                <a:solidFill>
                  <a:schemeClr val="tx1"/>
                </a:solidFill>
                <a:latin typeface="Montserrat"/>
              </a:rPr>
              <a:t> ways, rather than talking about “healthy habits.” For example, helping students build experiences and skills related to identifying, growing, harvesting, preparing, and cooking foods.</a:t>
            </a:r>
          </a:p>
          <a:p>
            <a:pPr lvl="1">
              <a:buClrTx/>
              <a:buFont typeface="Arial" panose="020B0604020202020204" pitchFamily="34" charset="0"/>
              <a:buChar char="•"/>
            </a:pPr>
            <a:r>
              <a:rPr lang="en-US" sz="1600" dirty="0">
                <a:solidFill>
                  <a:schemeClr val="tx1"/>
                </a:solidFill>
                <a:latin typeface="Montserrat"/>
              </a:rPr>
              <a:t>Research shows that </a:t>
            </a:r>
            <a:r>
              <a:rPr lang="en-US" sz="1600" b="1" dirty="0">
                <a:solidFill>
                  <a:schemeClr val="tx1"/>
                </a:solidFill>
                <a:latin typeface="Montserrat"/>
              </a:rPr>
              <a:t>activities</a:t>
            </a:r>
            <a:r>
              <a:rPr lang="en-US" sz="1600" dirty="0">
                <a:solidFill>
                  <a:schemeClr val="tx1"/>
                </a:solidFill>
                <a:latin typeface="Montserrat"/>
              </a:rPr>
              <a:t> that help students build food literacy skills have a much greater impact than lessons about nutrients.</a:t>
            </a:r>
          </a:p>
          <a:p>
            <a:pPr>
              <a:buClrTx/>
              <a:buFont typeface="Arial" panose="020B0604020202020204" pitchFamily="34" charset="0"/>
              <a:buChar char="•"/>
            </a:pPr>
            <a:r>
              <a:rPr lang="en-US" sz="1800" dirty="0">
                <a:solidFill>
                  <a:schemeClr val="tx1"/>
                </a:solidFill>
                <a:latin typeface="Montserrat"/>
              </a:rPr>
              <a:t>Including activities that relate to </a:t>
            </a:r>
            <a:r>
              <a:rPr lang="en-US" sz="1800" b="1" dirty="0">
                <a:solidFill>
                  <a:schemeClr val="tx1"/>
                </a:solidFill>
                <a:latin typeface="Montserrat"/>
              </a:rPr>
              <a:t>families</a:t>
            </a:r>
            <a:r>
              <a:rPr lang="en-US" sz="1800" dirty="0">
                <a:solidFill>
                  <a:schemeClr val="tx1"/>
                </a:solidFill>
                <a:latin typeface="Montserrat"/>
              </a:rPr>
              <a:t> and </a:t>
            </a:r>
            <a:r>
              <a:rPr lang="en-US" sz="1800" b="1" dirty="0">
                <a:solidFill>
                  <a:schemeClr val="tx1"/>
                </a:solidFill>
                <a:latin typeface="Montserrat"/>
              </a:rPr>
              <a:t>communities</a:t>
            </a:r>
            <a:r>
              <a:rPr lang="en-US" sz="1800" dirty="0">
                <a:solidFill>
                  <a:schemeClr val="tx1"/>
                </a:solidFill>
                <a:latin typeface="Montserrat"/>
              </a:rPr>
              <a:t>, local food growers, harvesters and producers. For example, students can learn about local, seasonal or cultural food, food traditions and celebrations, and local food systems. Consider visiting a local forest, shore, farmers market or farm or connecting with </a:t>
            </a:r>
            <a:r>
              <a:rPr lang="en-US" sz="1800" b="1" dirty="0">
                <a:solidFill>
                  <a:schemeClr val="tx1"/>
                </a:solidFill>
                <a:latin typeface="Montserrat"/>
              </a:rPr>
              <a:t>Indigenous Elders </a:t>
            </a:r>
            <a:r>
              <a:rPr lang="en-US" sz="1800" dirty="0">
                <a:solidFill>
                  <a:schemeClr val="tx1"/>
                </a:solidFill>
                <a:latin typeface="Montserrat"/>
              </a:rPr>
              <a:t>and </a:t>
            </a:r>
            <a:r>
              <a:rPr lang="en-US" sz="1800" b="1" dirty="0">
                <a:solidFill>
                  <a:schemeClr val="tx1"/>
                </a:solidFill>
                <a:latin typeface="Montserrat"/>
              </a:rPr>
              <a:t>Knowledge Keepers</a:t>
            </a:r>
            <a:r>
              <a:rPr lang="en-US" sz="1800" dirty="0">
                <a:solidFill>
                  <a:schemeClr val="tx1"/>
                </a:solidFill>
                <a:latin typeface="Montserrat"/>
              </a:rPr>
              <a:t>.</a:t>
            </a:r>
          </a:p>
          <a:p>
            <a:pPr>
              <a:buClrTx/>
              <a:buFont typeface="Arial" panose="020B0604020202020204" pitchFamily="34" charset="0"/>
              <a:buChar char="•"/>
            </a:pPr>
            <a:r>
              <a:rPr lang="en-US" sz="1800" b="1" dirty="0">
                <a:solidFill>
                  <a:schemeClr val="tx1"/>
                </a:solidFill>
                <a:latin typeface="Montserrat"/>
              </a:rPr>
              <a:t>Tailor</a:t>
            </a:r>
            <a:r>
              <a:rPr lang="en-US" sz="1800" dirty="0">
                <a:solidFill>
                  <a:schemeClr val="tx1"/>
                </a:solidFill>
                <a:latin typeface="Montserrat"/>
              </a:rPr>
              <a:t> these principles to your student </a:t>
            </a:r>
            <a:r>
              <a:rPr lang="en-US" sz="1800" b="1" dirty="0">
                <a:solidFill>
                  <a:schemeClr val="tx1"/>
                </a:solidFill>
                <a:latin typeface="Montserrat"/>
              </a:rPr>
              <a:t>population</a:t>
            </a:r>
            <a:r>
              <a:rPr lang="en-US" sz="1800" dirty="0">
                <a:solidFill>
                  <a:schemeClr val="tx1"/>
                </a:solidFill>
                <a:latin typeface="Montserrat"/>
              </a:rPr>
              <a:t>. They are not meant to replace religious and cultural beliefs and practices around food and eating.</a:t>
            </a:r>
          </a:p>
          <a:p>
            <a:pPr marL="139700" indent="0">
              <a:buClrTx/>
              <a:buNone/>
            </a:pPr>
            <a:endParaRPr lang="en-US" sz="1800" dirty="0">
              <a:solidFill>
                <a:schemeClr val="tx1"/>
              </a:solidFill>
              <a:latin typeface="Montserrat"/>
            </a:endParaRPr>
          </a:p>
        </p:txBody>
      </p:sp>
      <p:sp>
        <p:nvSpPr>
          <p:cNvPr id="169" name="Google Shape;169;p21"/>
          <p:cNvSpPr/>
          <p:nvPr/>
        </p:nvSpPr>
        <p:spPr>
          <a:xfrm rot="5400000">
            <a:off x="-568825" y="1855557"/>
            <a:ext cx="12855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rot="5400000">
            <a:off x="-568825" y="3141051"/>
            <a:ext cx="1285500" cy="147600"/>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p:nvPr/>
        </p:nvSpPr>
        <p:spPr>
          <a:xfrm rot="5400000">
            <a:off x="-568825" y="4426564"/>
            <a:ext cx="12855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Google Shape;278;p28">
            <a:extLst>
              <a:ext uri="{FF2B5EF4-FFF2-40B4-BE49-F238E27FC236}">
                <a16:creationId xmlns:a16="http://schemas.microsoft.com/office/drawing/2014/main" id="{B1CF46A6-E96A-7FAB-51A1-B8542471CC31}"/>
              </a:ext>
            </a:extLst>
          </p:cNvPr>
          <p:cNvPicPr preferRelativeResize="0"/>
          <p:nvPr/>
        </p:nvPicPr>
        <p:blipFill>
          <a:blip r:embed="rId5">
            <a:alphaModFix/>
          </a:blip>
          <a:stretch>
            <a:fillRect/>
          </a:stretch>
        </p:blipFill>
        <p:spPr>
          <a:xfrm>
            <a:off x="247380" y="4676051"/>
            <a:ext cx="488116" cy="475500"/>
          </a:xfrm>
          <a:prstGeom prst="rect">
            <a:avLst/>
          </a:prstGeom>
          <a:noFill/>
          <a:ln>
            <a:noFill/>
          </a:ln>
        </p:spPr>
      </p:pic>
      <p:pic>
        <p:nvPicPr>
          <p:cNvPr id="9" name="Google Shape;279;p28">
            <a:extLst>
              <a:ext uri="{FF2B5EF4-FFF2-40B4-BE49-F238E27FC236}">
                <a16:creationId xmlns:a16="http://schemas.microsoft.com/office/drawing/2014/main" id="{3707FE8A-294C-1CAA-FEFB-9F13B9177057}"/>
              </a:ext>
            </a:extLst>
          </p:cNvPr>
          <p:cNvPicPr preferRelativeResize="0"/>
          <p:nvPr/>
        </p:nvPicPr>
        <p:blipFill rotWithShape="1">
          <a:blip r:embed="rId6">
            <a:alphaModFix/>
          </a:blip>
          <a:srcRect r="49031"/>
          <a:stretch/>
        </p:blipFill>
        <p:spPr>
          <a:xfrm>
            <a:off x="735496" y="4403980"/>
            <a:ext cx="742548" cy="1126099"/>
          </a:xfrm>
          <a:prstGeom prst="rect">
            <a:avLst/>
          </a:prstGeom>
          <a:noFill/>
          <a:ln>
            <a:noFill/>
          </a:ln>
        </p:spPr>
      </p:pic>
      <p:pic>
        <p:nvPicPr>
          <p:cNvPr id="2" name="Recorded Sound">
            <a:hlinkClick r:id="" action="ppaction://media"/>
            <a:extLst>
              <a:ext uri="{FF2B5EF4-FFF2-40B4-BE49-F238E27FC236}">
                <a16:creationId xmlns:a16="http://schemas.microsoft.com/office/drawing/2014/main" id="{2FAFD299-507F-A1DC-3277-0DE9BF6C20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223" y="455222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1;p15">
            <a:extLst>
              <a:ext uri="{FF2B5EF4-FFF2-40B4-BE49-F238E27FC236}">
                <a16:creationId xmlns:a16="http://schemas.microsoft.com/office/drawing/2014/main" id="{2CA9EA76-1867-E56A-ED20-E45BDF0A083F}"/>
              </a:ext>
            </a:extLst>
          </p:cNvPr>
          <p:cNvSpPr/>
          <p:nvPr/>
        </p:nvSpPr>
        <p:spPr>
          <a:xfrm rot="10800000">
            <a:off x="4572050" y="73"/>
            <a:ext cx="2286000" cy="147201"/>
          </a:xfrm>
          <a:prstGeom prst="rect">
            <a:avLst/>
          </a:prstGeom>
          <a:solidFill>
            <a:srgbClr val="319B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6;p15">
            <a:extLst>
              <a:ext uri="{FF2B5EF4-FFF2-40B4-BE49-F238E27FC236}">
                <a16:creationId xmlns:a16="http://schemas.microsoft.com/office/drawing/2014/main" id="{7B360D12-4A46-633D-343E-B33398EF345E}"/>
              </a:ext>
            </a:extLst>
          </p:cNvPr>
          <p:cNvSpPr/>
          <p:nvPr/>
        </p:nvSpPr>
        <p:spPr>
          <a:xfrm rot="10800000">
            <a:off x="6858000" y="-327"/>
            <a:ext cx="2286000" cy="147601"/>
          </a:xfrm>
          <a:prstGeom prst="rect">
            <a:avLst/>
          </a:prstGeom>
          <a:solidFill>
            <a:srgbClr val="03C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7;p15">
            <a:extLst>
              <a:ext uri="{FF2B5EF4-FFF2-40B4-BE49-F238E27FC236}">
                <a16:creationId xmlns:a16="http://schemas.microsoft.com/office/drawing/2014/main" id="{39EBB658-50AF-AD8D-F657-5A7FE1CF8A4F}"/>
              </a:ext>
            </a:extLst>
          </p:cNvPr>
          <p:cNvSpPr/>
          <p:nvPr/>
        </p:nvSpPr>
        <p:spPr>
          <a:xfrm rot="10800000">
            <a:off x="-9" y="0"/>
            <a:ext cx="2286000" cy="147600"/>
          </a:xfrm>
          <a:prstGeom prst="rect">
            <a:avLst/>
          </a:prstGeom>
          <a:solidFill>
            <a:srgbClr val="E57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E57200"/>
              </a:highlight>
            </a:endParaRPr>
          </a:p>
        </p:txBody>
      </p:sp>
      <p:sp>
        <p:nvSpPr>
          <p:cNvPr id="10" name="Google Shape;88;p15">
            <a:extLst>
              <a:ext uri="{FF2B5EF4-FFF2-40B4-BE49-F238E27FC236}">
                <a16:creationId xmlns:a16="http://schemas.microsoft.com/office/drawing/2014/main" id="{297D191D-82D7-7B69-5059-2465E76F2519}"/>
              </a:ext>
            </a:extLst>
          </p:cNvPr>
          <p:cNvSpPr/>
          <p:nvPr/>
        </p:nvSpPr>
        <p:spPr>
          <a:xfrm rot="10800000">
            <a:off x="2286008" y="0"/>
            <a:ext cx="2286000" cy="147600"/>
          </a:xfrm>
          <a:prstGeom prst="rect">
            <a:avLst/>
          </a:prstGeom>
          <a:solidFill>
            <a:srgbClr val="903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8F43C77C-3A70-C178-9E2D-201CC5E375A6}"/>
              </a:ext>
            </a:extLst>
          </p:cNvPr>
          <p:cNvSpPr txBox="1"/>
          <p:nvPr/>
        </p:nvSpPr>
        <p:spPr>
          <a:xfrm>
            <a:off x="272712" y="319414"/>
            <a:ext cx="4539916" cy="477054"/>
          </a:xfrm>
          <a:prstGeom prst="rect">
            <a:avLst/>
          </a:prstGeom>
          <a:noFill/>
        </p:spPr>
        <p:txBody>
          <a:bodyPr wrap="square" rtlCol="0">
            <a:spAutoFit/>
          </a:bodyPr>
          <a:lstStyle/>
          <a:p>
            <a:r>
              <a:rPr lang="en-US" sz="2500" b="1" dirty="0">
                <a:latin typeface="Montserrat"/>
              </a:rPr>
              <a:t>Summary</a:t>
            </a:r>
            <a:endParaRPr lang="en-CA" sz="2500" b="1" dirty="0">
              <a:latin typeface="Montserrat"/>
            </a:endParaRPr>
          </a:p>
        </p:txBody>
      </p:sp>
      <p:sp>
        <p:nvSpPr>
          <p:cNvPr id="4" name="TextBox 3">
            <a:extLst>
              <a:ext uri="{FF2B5EF4-FFF2-40B4-BE49-F238E27FC236}">
                <a16:creationId xmlns:a16="http://schemas.microsoft.com/office/drawing/2014/main" id="{5AB21192-B91B-56D3-9358-F50EB6DB50D5}"/>
              </a:ext>
            </a:extLst>
          </p:cNvPr>
          <p:cNvSpPr txBox="1"/>
          <p:nvPr/>
        </p:nvSpPr>
        <p:spPr>
          <a:xfrm>
            <a:off x="272712" y="952049"/>
            <a:ext cx="3697700" cy="3477875"/>
          </a:xfrm>
          <a:prstGeom prst="rect">
            <a:avLst/>
          </a:prstGeom>
          <a:noFill/>
        </p:spPr>
        <p:txBody>
          <a:bodyPr wrap="square" rtlCol="0">
            <a:spAutoFit/>
          </a:bodyPr>
          <a:lstStyle/>
          <a:p>
            <a:pPr rtl="0" fontAlgn="base">
              <a:spcBef>
                <a:spcPts val="1200"/>
              </a:spcBef>
              <a:spcAft>
                <a:spcPts val="0"/>
              </a:spcAft>
            </a:pPr>
            <a:r>
              <a:rPr lang="en-US" sz="1600" b="0" i="0" u="sng" strike="noStrike" dirty="0">
                <a:solidFill>
                  <a:schemeClr val="tx1"/>
                </a:solidFill>
                <a:effectLst/>
                <a:latin typeface="Montserrat"/>
              </a:rPr>
              <a:t>Educators can:</a:t>
            </a:r>
          </a:p>
          <a:p>
            <a:pPr rtl="0" fontAlgn="base">
              <a:spcBef>
                <a:spcPts val="1200"/>
              </a:spcBef>
              <a:spcAft>
                <a:spcPts val="0"/>
              </a:spcAft>
            </a:pPr>
            <a:r>
              <a:rPr lang="en-US" sz="1600" b="0" i="0" u="none" strike="noStrike" dirty="0">
                <a:solidFill>
                  <a:schemeClr val="tx1"/>
                </a:solidFill>
                <a:effectLst/>
                <a:latin typeface="Montserrat"/>
              </a:rPr>
              <a:t>Use food exploration as a teaching tool</a:t>
            </a:r>
          </a:p>
          <a:p>
            <a:pPr rtl="0" fontAlgn="base">
              <a:spcBef>
                <a:spcPts val="1200"/>
              </a:spcBef>
              <a:spcAft>
                <a:spcPts val="0"/>
              </a:spcAft>
            </a:pPr>
            <a:r>
              <a:rPr lang="en-US" sz="1600" b="0" i="0" u="none" strike="noStrike" dirty="0">
                <a:solidFill>
                  <a:schemeClr val="tx1"/>
                </a:solidFill>
                <a:effectLst/>
                <a:latin typeface="Montserrat"/>
              </a:rPr>
              <a:t>Offer hands-on learning with food</a:t>
            </a:r>
          </a:p>
          <a:p>
            <a:pPr rtl="0" fontAlgn="base">
              <a:spcBef>
                <a:spcPts val="1200"/>
              </a:spcBef>
              <a:spcAft>
                <a:spcPts val="0"/>
              </a:spcAft>
            </a:pPr>
            <a:r>
              <a:rPr lang="en-US" sz="1600" b="0" i="0" u="none" strike="noStrike" dirty="0">
                <a:solidFill>
                  <a:schemeClr val="tx1"/>
                </a:solidFill>
                <a:effectLst/>
                <a:latin typeface="Montserrat"/>
              </a:rPr>
              <a:t>Expose students to a variety of foods</a:t>
            </a:r>
          </a:p>
          <a:p>
            <a:pPr rtl="0" fontAlgn="base">
              <a:spcBef>
                <a:spcPts val="1200"/>
              </a:spcBef>
              <a:spcAft>
                <a:spcPts val="0"/>
              </a:spcAft>
            </a:pPr>
            <a:r>
              <a:rPr lang="en-US" sz="1600" b="0" i="0" u="none" strike="noStrike" dirty="0">
                <a:solidFill>
                  <a:schemeClr val="tx1"/>
                </a:solidFill>
                <a:effectLst/>
                <a:latin typeface="Montserrat"/>
              </a:rPr>
              <a:t>Offer positive food experiences </a:t>
            </a:r>
          </a:p>
          <a:p>
            <a:pPr rtl="0" fontAlgn="base">
              <a:spcBef>
                <a:spcPts val="1200"/>
              </a:spcBef>
              <a:spcAft>
                <a:spcPts val="0"/>
              </a:spcAft>
            </a:pPr>
            <a:r>
              <a:rPr lang="en-US" sz="1600" b="0" i="0" u="none" strike="noStrike" dirty="0">
                <a:solidFill>
                  <a:schemeClr val="tx1"/>
                </a:solidFill>
                <a:effectLst/>
                <a:latin typeface="Montserrat"/>
              </a:rPr>
              <a:t>Apply the division of responsibility</a:t>
            </a:r>
          </a:p>
          <a:p>
            <a:pPr rtl="0" fontAlgn="base">
              <a:spcBef>
                <a:spcPts val="1200"/>
              </a:spcBef>
              <a:spcAft>
                <a:spcPts val="0"/>
              </a:spcAft>
            </a:pPr>
            <a:r>
              <a:rPr lang="en-US" sz="1600" b="0" i="0" u="none" strike="noStrike" dirty="0">
                <a:solidFill>
                  <a:schemeClr val="tx1"/>
                </a:solidFill>
                <a:effectLst/>
                <a:latin typeface="Montserrat"/>
              </a:rPr>
              <a:t>Relate food to students' experiences</a:t>
            </a:r>
            <a:endParaRPr lang="en-CA" sz="1600" dirty="0">
              <a:solidFill>
                <a:schemeClr val="tx1"/>
              </a:solidFill>
              <a:latin typeface="Montserrat"/>
            </a:endParaRPr>
          </a:p>
        </p:txBody>
      </p:sp>
      <p:sp>
        <p:nvSpPr>
          <p:cNvPr id="11" name="TextBox 10">
            <a:extLst>
              <a:ext uri="{FF2B5EF4-FFF2-40B4-BE49-F238E27FC236}">
                <a16:creationId xmlns:a16="http://schemas.microsoft.com/office/drawing/2014/main" id="{D8E42273-0576-AE85-FA7C-598B2970095E}"/>
              </a:ext>
            </a:extLst>
          </p:cNvPr>
          <p:cNvSpPr txBox="1"/>
          <p:nvPr/>
        </p:nvSpPr>
        <p:spPr>
          <a:xfrm>
            <a:off x="4688192" y="952049"/>
            <a:ext cx="4291261" cy="3477875"/>
          </a:xfrm>
          <a:prstGeom prst="rect">
            <a:avLst/>
          </a:prstGeom>
          <a:noFill/>
        </p:spPr>
        <p:txBody>
          <a:bodyPr wrap="square" rtlCol="0">
            <a:spAutoFit/>
          </a:bodyPr>
          <a:lstStyle/>
          <a:p>
            <a:pPr rtl="0" fontAlgn="base">
              <a:spcBef>
                <a:spcPts val="1200"/>
              </a:spcBef>
              <a:spcAft>
                <a:spcPts val="0"/>
              </a:spcAft>
            </a:pPr>
            <a:r>
              <a:rPr lang="en-US" sz="1600" u="sng" dirty="0">
                <a:solidFill>
                  <a:schemeClr val="tx1"/>
                </a:solidFill>
                <a:latin typeface="Montserrat"/>
              </a:rPr>
              <a:t>Helps students</a:t>
            </a:r>
            <a:r>
              <a:rPr lang="en-US" sz="1600" b="0" i="0" u="sng" strike="noStrike" dirty="0">
                <a:solidFill>
                  <a:schemeClr val="tx1"/>
                </a:solidFill>
                <a:effectLst/>
                <a:latin typeface="Montserrat"/>
              </a:rPr>
              <a:t>:</a:t>
            </a:r>
          </a:p>
          <a:p>
            <a:pPr rtl="0" fontAlgn="base">
              <a:spcBef>
                <a:spcPts val="1200"/>
              </a:spcBef>
              <a:spcAft>
                <a:spcPts val="0"/>
              </a:spcAft>
            </a:pPr>
            <a:r>
              <a:rPr lang="en-US" sz="1600" dirty="0">
                <a:solidFill>
                  <a:schemeClr val="tx1"/>
                </a:solidFill>
                <a:latin typeface="Montserrat"/>
              </a:rPr>
              <a:t>D</a:t>
            </a:r>
            <a:r>
              <a:rPr lang="en-US" sz="1600" b="0" i="0" u="none" strike="noStrike" dirty="0">
                <a:solidFill>
                  <a:schemeClr val="tx1"/>
                </a:solidFill>
                <a:effectLst/>
                <a:latin typeface="Montserrat"/>
              </a:rPr>
              <a:t>evelop a positive relationship with food</a:t>
            </a:r>
          </a:p>
          <a:p>
            <a:pPr rtl="0" fontAlgn="base">
              <a:spcBef>
                <a:spcPts val="1200"/>
              </a:spcBef>
              <a:spcAft>
                <a:spcPts val="0"/>
              </a:spcAft>
            </a:pPr>
            <a:r>
              <a:rPr lang="en-US" sz="1600" b="0" i="0" u="none" strike="noStrike" dirty="0">
                <a:solidFill>
                  <a:schemeClr val="tx1"/>
                </a:solidFill>
                <a:effectLst/>
                <a:latin typeface="Montserrat"/>
              </a:rPr>
              <a:t>Become familiar with new foods</a:t>
            </a:r>
          </a:p>
          <a:p>
            <a:pPr rtl="0" fontAlgn="base">
              <a:spcBef>
                <a:spcPts val="1200"/>
              </a:spcBef>
              <a:spcAft>
                <a:spcPts val="0"/>
              </a:spcAft>
            </a:pPr>
            <a:r>
              <a:rPr lang="en-US" sz="1600" dirty="0">
                <a:solidFill>
                  <a:schemeClr val="tx1"/>
                </a:solidFill>
                <a:latin typeface="Montserrat"/>
              </a:rPr>
              <a:t>L</a:t>
            </a:r>
            <a:r>
              <a:rPr lang="en-US" sz="1600" b="0" i="0" u="none" strike="noStrike" dirty="0">
                <a:solidFill>
                  <a:schemeClr val="tx1"/>
                </a:solidFill>
                <a:effectLst/>
                <a:latin typeface="Montserrat"/>
              </a:rPr>
              <a:t>earn to enjoy nutritious foods over time</a:t>
            </a:r>
          </a:p>
          <a:p>
            <a:pPr rtl="0" fontAlgn="base">
              <a:spcBef>
                <a:spcPts val="1200"/>
              </a:spcBef>
              <a:spcAft>
                <a:spcPts val="0"/>
              </a:spcAft>
            </a:pPr>
            <a:r>
              <a:rPr lang="en-US" sz="1600" b="0" i="0" u="none" strike="noStrike" dirty="0">
                <a:solidFill>
                  <a:schemeClr val="tx1"/>
                </a:solidFill>
                <a:effectLst/>
                <a:latin typeface="Montserrat"/>
              </a:rPr>
              <a:t>Build food skills</a:t>
            </a:r>
          </a:p>
          <a:p>
            <a:pPr rtl="0" fontAlgn="base">
              <a:spcBef>
                <a:spcPts val="1200"/>
              </a:spcBef>
              <a:spcAft>
                <a:spcPts val="0"/>
              </a:spcAft>
            </a:pPr>
            <a:r>
              <a:rPr lang="en-US" sz="1600" dirty="0">
                <a:solidFill>
                  <a:schemeClr val="tx1"/>
                </a:solidFill>
                <a:latin typeface="Montserrat"/>
              </a:rPr>
              <a:t>L</a:t>
            </a:r>
            <a:r>
              <a:rPr lang="en-US" sz="1600" b="0" i="0" u="none" strike="noStrike" dirty="0">
                <a:solidFill>
                  <a:schemeClr val="tx1"/>
                </a:solidFill>
                <a:effectLst/>
                <a:latin typeface="Montserrat"/>
              </a:rPr>
              <a:t>isten to and trust their bodies</a:t>
            </a:r>
          </a:p>
          <a:p>
            <a:pPr rtl="0" fontAlgn="base">
              <a:spcBef>
                <a:spcPts val="1200"/>
              </a:spcBef>
              <a:spcAft>
                <a:spcPts val="0"/>
              </a:spcAft>
            </a:pPr>
            <a:r>
              <a:rPr lang="en-US" sz="1600" dirty="0">
                <a:solidFill>
                  <a:schemeClr val="tx1"/>
                </a:solidFill>
                <a:latin typeface="Montserrat"/>
              </a:rPr>
              <a:t>A</a:t>
            </a:r>
            <a:r>
              <a:rPr lang="en-US" sz="1600" b="0" i="0" u="none" strike="noStrike" dirty="0">
                <a:solidFill>
                  <a:schemeClr val="tx1"/>
                </a:solidFill>
                <a:effectLst/>
                <a:latin typeface="Montserrat"/>
              </a:rPr>
              <a:t>ppreciate + understand local food systems</a:t>
            </a:r>
          </a:p>
        </p:txBody>
      </p:sp>
      <p:pic>
        <p:nvPicPr>
          <p:cNvPr id="1026" name="Picture 2" descr="arrow icon png, arrows sign png, Black arrows png 9378180 PNG">
            <a:extLst>
              <a:ext uri="{FF2B5EF4-FFF2-40B4-BE49-F238E27FC236}">
                <a16:creationId xmlns:a16="http://schemas.microsoft.com/office/drawing/2014/main" id="{36169DDA-3030-EDD5-E2FF-1259F5E6DB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145" y="1386653"/>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rrow icon png, arrows sign png, Black arrows png 9378180 PNG">
            <a:extLst>
              <a:ext uri="{FF2B5EF4-FFF2-40B4-BE49-F238E27FC236}">
                <a16:creationId xmlns:a16="http://schemas.microsoft.com/office/drawing/2014/main" id="{32E562EB-D024-F38D-4D47-BCA712167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146" y="1927372"/>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arrow icon png, arrows sign png, Black arrows png 9378180 PNG">
            <a:extLst>
              <a:ext uri="{FF2B5EF4-FFF2-40B4-BE49-F238E27FC236}">
                <a16:creationId xmlns:a16="http://schemas.microsoft.com/office/drawing/2014/main" id="{88E12E6A-7223-E9CF-38E2-F7F0497950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147" y="2452459"/>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row icon png, arrows sign png, Black arrows png 9378180 PNG">
            <a:extLst>
              <a:ext uri="{FF2B5EF4-FFF2-40B4-BE49-F238E27FC236}">
                <a16:creationId xmlns:a16="http://schemas.microsoft.com/office/drawing/2014/main" id="{FEDFD256-5D19-1833-B65D-07CFC6B85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728" y="2942157"/>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arrow icon png, arrows sign png, Black arrows png 9378180 PNG">
            <a:extLst>
              <a:ext uri="{FF2B5EF4-FFF2-40B4-BE49-F238E27FC236}">
                <a16:creationId xmlns:a16="http://schemas.microsoft.com/office/drawing/2014/main" id="{A5597072-303D-8DDC-1183-791F3C8770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728" y="3352015"/>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rrow icon png, arrows sign png, Black arrows png 9378180 PNG">
            <a:extLst>
              <a:ext uri="{FF2B5EF4-FFF2-40B4-BE49-F238E27FC236}">
                <a16:creationId xmlns:a16="http://schemas.microsoft.com/office/drawing/2014/main" id="{0D6D0857-7445-107D-1F45-DC226F3717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631" y="3885054"/>
            <a:ext cx="826167" cy="477054"/>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278;p28">
            <a:extLst>
              <a:ext uri="{FF2B5EF4-FFF2-40B4-BE49-F238E27FC236}">
                <a16:creationId xmlns:a16="http://schemas.microsoft.com/office/drawing/2014/main" id="{7AD09ADB-0ABA-BA2A-4A24-ADA6FC41517F}"/>
              </a:ext>
            </a:extLst>
          </p:cNvPr>
          <p:cNvPicPr preferRelativeResize="0"/>
          <p:nvPr/>
        </p:nvPicPr>
        <p:blipFill>
          <a:blip r:embed="rId6">
            <a:alphaModFix/>
          </a:blip>
          <a:stretch>
            <a:fillRect/>
          </a:stretch>
        </p:blipFill>
        <p:spPr>
          <a:xfrm>
            <a:off x="247380" y="4564083"/>
            <a:ext cx="488116" cy="475500"/>
          </a:xfrm>
          <a:prstGeom prst="rect">
            <a:avLst/>
          </a:prstGeom>
          <a:noFill/>
          <a:ln>
            <a:noFill/>
          </a:ln>
        </p:spPr>
      </p:pic>
      <p:pic>
        <p:nvPicPr>
          <p:cNvPr id="5" name="Google Shape;279;p28">
            <a:extLst>
              <a:ext uri="{FF2B5EF4-FFF2-40B4-BE49-F238E27FC236}">
                <a16:creationId xmlns:a16="http://schemas.microsoft.com/office/drawing/2014/main" id="{7059DF4A-F73B-3A0B-2757-B1482F65F113}"/>
              </a:ext>
            </a:extLst>
          </p:cNvPr>
          <p:cNvPicPr preferRelativeResize="0"/>
          <p:nvPr/>
        </p:nvPicPr>
        <p:blipFill rotWithShape="1">
          <a:blip r:embed="rId7">
            <a:alphaModFix/>
          </a:blip>
          <a:srcRect r="49031"/>
          <a:stretch/>
        </p:blipFill>
        <p:spPr>
          <a:xfrm>
            <a:off x="735496" y="4292012"/>
            <a:ext cx="742548" cy="1126099"/>
          </a:xfrm>
          <a:prstGeom prst="rect">
            <a:avLst/>
          </a:prstGeom>
          <a:noFill/>
          <a:ln>
            <a:noFill/>
          </a:ln>
        </p:spPr>
      </p:pic>
      <p:pic>
        <p:nvPicPr>
          <p:cNvPr id="6" name="Recorded Sound">
            <a:hlinkClick r:id="" action="ppaction://media"/>
            <a:extLst>
              <a:ext uri="{FF2B5EF4-FFF2-40B4-BE49-F238E27FC236}">
                <a16:creationId xmlns:a16="http://schemas.microsoft.com/office/drawing/2014/main" id="{D8AFC613-3620-7480-2181-A1120FC4A0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82431" y="4509364"/>
            <a:ext cx="487363" cy="487363"/>
          </a:xfrm>
          <a:prstGeom prst="rect">
            <a:avLst/>
          </a:prstGeom>
        </p:spPr>
      </p:pic>
    </p:spTree>
    <p:extLst>
      <p:ext uri="{BB962C8B-B14F-4D97-AF65-F5344CB8AC3E}">
        <p14:creationId xmlns:p14="http://schemas.microsoft.com/office/powerpoint/2010/main" val="24213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521</TotalTime>
  <Words>1018</Words>
  <Application>Microsoft Macintosh PowerPoint</Application>
  <PresentationFormat>On-screen Show (16:9)</PresentationFormat>
  <Paragraphs>89</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Calibri</vt:lpstr>
      <vt:lpstr>Arial</vt:lpstr>
      <vt:lpstr>Montserrat</vt:lpstr>
      <vt:lpstr>Montserrat Medium</vt:lpstr>
      <vt:lpstr>Simple Light</vt:lpstr>
      <vt:lpstr>Guiding Principles for Educators:</vt:lpstr>
      <vt:lpstr>How to Approach Food &amp; Nutrition  Education for Students: </vt:lpstr>
      <vt:lpstr>PowerPoint Presentation</vt:lpstr>
      <vt:lpstr>Principle 1: Take a positive and inclusive approach to food and eating </vt:lpstr>
      <vt:lpstr>Principle 1: Take a positive and inclusive approach to food and eating </vt:lpstr>
      <vt:lpstr>Principle 2: Consider the roles adults and children have in feeding and eating</vt:lpstr>
      <vt:lpstr>Principle 2: Consider the roles adults and children have in feeding and eating</vt:lpstr>
      <vt:lpstr>Principle 3: Connect to students’ lived experiences</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FOOD DELIVERY PROGRAM 2023.24</dc:title>
  <dc:creator>HP</dc:creator>
  <cp:lastModifiedBy>Robin Tetreault</cp:lastModifiedBy>
  <cp:revision>31</cp:revision>
  <dcterms:modified xsi:type="dcterms:W3CDTF">2023-09-22T19:58:46Z</dcterms:modified>
</cp:coreProperties>
</file>