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6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utterstock.com/image-photo/cute-little-boy-yellow-tshirt-makes-1680362785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hutterstock.com/image-photo/portrait-cute-girl-apple-looking-camera-67609375" TargetMode="Externa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hyperlink" Target="https://www.istockphoto.com/photo/yogurt-with-homemade-granola-and-blueberries-gm980405988-266344421" TargetMode="External"/><Relationship Id="rId5" Type="http://schemas.openxmlformats.org/officeDocument/2006/relationships/hyperlink" Target="https://www.istockphoto.com/photo/lunch-boxes-with-healthy-snacks-overhead-view-gm1134209777-301309445" TargetMode="External"/><Relationship Id="rId4" Type="http://schemas.openxmlformats.org/officeDocument/2006/relationships/hyperlink" Target="https://www.shutterstock.com/image-photo/wooden-crates-full-red-ripe-apples-154088478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microsoft.com/office/2007/relationships/media" Target="../media/media4.m4a"/><Relationship Id="rId5" Type="http://schemas.openxmlformats.org/officeDocument/2006/relationships/audio" Target="NULL" TargetMode="External"/><Relationship Id="rId4" Type="http://schemas.openxmlformats.org/officeDocument/2006/relationships/tags" Target="../tags/tag9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image" Target="../media/image1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3.png"/><Relationship Id="rId2" Type="http://schemas.openxmlformats.org/officeDocument/2006/relationships/tags" Target="../tags/tag11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microsoft.com/office/2007/relationships/media" Target="../media/media5.m4a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media" Target="../media/media6.m4a"/><Relationship Id="rId5" Type="http://schemas.openxmlformats.org/officeDocument/2006/relationships/audio" Target="NULL" TargetMode="External"/><Relationship Id="rId4" Type="http://schemas.openxmlformats.org/officeDocument/2006/relationships/tags" Target="../tags/tag2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8377-170A-420C-9B84-602FF261F030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51555" y="1776115"/>
            <a:ext cx="9539111" cy="3305770"/>
          </a:xfrm>
        </p:spPr>
        <p:txBody>
          <a:bodyPr/>
          <a:lstStyle/>
          <a:p>
            <a:pPr algn="ctr"/>
            <a:r>
              <a:rPr lang="fr-CA" dirty="0"/>
              <a:t>Module 2: Principes directeurs du Programme d’alimentation saine pour les élèves</a:t>
            </a:r>
          </a:p>
        </p:txBody>
      </p:sp>
      <p:pic>
        <p:nvPicPr>
          <p:cNvPr id="4" name="2-1">
            <a:hlinkClick r:id="" action="ppaction://media"/>
            <a:extLst>
              <a:ext uri="{FF2B5EF4-FFF2-40B4-BE49-F238E27FC236}">
                <a16:creationId xmlns:a16="http://schemas.microsoft.com/office/drawing/2014/main" id="{5E9D44CE-BCE9-447E-8FCE-13FADAF19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99" end="2016.35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245" y="566420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34A5-D05C-4760-9C45-635688EA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83" y="452438"/>
            <a:ext cx="9138179" cy="1320800"/>
          </a:xfrm>
        </p:spPr>
        <p:txBody>
          <a:bodyPr anchor="t">
            <a:normAutofit/>
          </a:bodyPr>
          <a:lstStyle/>
          <a:p>
            <a:r>
              <a:rPr lang="fr-FR" sz="4000" dirty="0"/>
              <a:t>Conseils visant à tirer le </a:t>
            </a:r>
            <a:r>
              <a:rPr lang="fr-FR" sz="4000" b="1" dirty="0"/>
              <a:t>meilleur</a:t>
            </a:r>
            <a:r>
              <a:rPr lang="fr-FR" sz="4000" dirty="0"/>
              <a:t> parti du </a:t>
            </a:r>
            <a:r>
              <a:rPr lang="fr-FR" sz="4000" b="1" dirty="0"/>
              <a:t>PASE </a:t>
            </a:r>
            <a:r>
              <a:rPr lang="fr-FR" sz="3200" dirty="0"/>
              <a:t>suivi</a:t>
            </a:r>
            <a:endParaRPr lang="fr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35D1-6D67-4883-A922-6A5F6AB6D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220430" cy="21856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dirty="0"/>
              <a:t>Faites participer les enfants, les jeunes, les parents et les bénévoles à la planification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dirty="0"/>
              <a:t>La préparation et nettoyage des aliments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dirty="0"/>
              <a:t>Les pratiques de manipulation salubre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dirty="0"/>
              <a:t>L’appétit peut varier pour diverses raisons.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CA" sz="1600" dirty="0"/>
              <a:t>(MSESC, 2020)</a:t>
            </a:r>
          </a:p>
          <a:p>
            <a:pPr marL="0" indent="0">
              <a:lnSpc>
                <a:spcPct val="90000"/>
              </a:lnSpc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26A7A-B15C-4B4B-82E1-F0F035272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05" r="-4" b="-4"/>
          <a:stretch/>
        </p:blipFill>
        <p:spPr>
          <a:xfrm>
            <a:off x="6850440" y="1899356"/>
            <a:ext cx="3145536" cy="3882362"/>
          </a:xfrm>
          <a:prstGeom prst="rect">
            <a:avLst/>
          </a:prstGeom>
        </p:spPr>
      </p:pic>
      <p:pic>
        <p:nvPicPr>
          <p:cNvPr id="5" name="2-10">
            <a:hlinkClick r:id="" action="ppaction://media"/>
            <a:extLst>
              <a:ext uri="{FF2B5EF4-FFF2-40B4-BE49-F238E27FC236}">
                <a16:creationId xmlns:a16="http://schemas.microsoft.com/office/drawing/2014/main" id="{EED057E0-7EF5-4A7B-BC0D-2A9EA28E5F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" end="864.6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22" y="5583718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20E8-8729-47CE-A786-1A7C8160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Conseils visant à tirer le </a:t>
            </a:r>
            <a:r>
              <a:rPr lang="fr-FR" sz="3600" b="1" dirty="0"/>
              <a:t>meilleur</a:t>
            </a:r>
            <a:r>
              <a:rPr lang="fr-FR" sz="3600" dirty="0"/>
              <a:t> parti du </a:t>
            </a:r>
            <a:r>
              <a:rPr lang="fr-FR" sz="3600" b="1" dirty="0"/>
              <a:t>PASE </a:t>
            </a:r>
            <a:r>
              <a:rPr lang="fr-FR" sz="2800" dirty="0"/>
              <a:t>suivi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8BB2C-A536-4AF8-9220-F9FBA72B9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7868356" cy="27670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Aliments à titre de récompense ou d’incitation.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Les remarques informelles sur le poids, la taille du corps ou les calories.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Communiquez avec votre coordinateur, coordinatrice ou votre organisme responsable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Communiquez avec votre bureau local de santé publique </a:t>
            </a:r>
          </a:p>
          <a:p>
            <a:pPr marL="0" indent="0">
              <a:buNone/>
            </a:pPr>
            <a:r>
              <a:rPr lang="fr-CA" dirty="0"/>
              <a:t>(MSESC, 2020)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2-11">
            <a:hlinkClick r:id="" action="ppaction://media"/>
            <a:extLst>
              <a:ext uri="{FF2B5EF4-FFF2-40B4-BE49-F238E27FC236}">
                <a16:creationId xmlns:a16="http://schemas.microsoft.com/office/drawing/2014/main" id="{5C85AB6F-1F3F-4473-B257-DDFF982B9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" end="810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444" y="556260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Fruits and vegetables in a basket">
            <a:extLst>
              <a:ext uri="{FF2B5EF4-FFF2-40B4-BE49-F238E27FC236}">
                <a16:creationId xmlns:a16="http://schemas.microsoft.com/office/drawing/2014/main" id="{052577F0-6CD5-41D4-A8EF-9F9F1C76A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315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5A8A1-1553-470C-A628-94FD64C2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5980" y="1055673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Merci!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2-12">
            <a:hlinkClick r:id="" action="ppaction://media"/>
            <a:extLst>
              <a:ext uri="{FF2B5EF4-FFF2-40B4-BE49-F238E27FC236}">
                <a16:creationId xmlns:a16="http://schemas.microsoft.com/office/drawing/2014/main" id="{E5AFAFA9-3B9D-481E-934D-06CDF1A9E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1" end="1292.05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378" y="5604327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CF564-9675-424E-84C9-05062513ECF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fr-CA" dirty="0"/>
              <a:t>Références: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Google Shape;255;p13">
            <a:extLst>
              <a:ext uri="{FF2B5EF4-FFF2-40B4-BE49-F238E27FC236}">
                <a16:creationId xmlns:a16="http://schemas.microsoft.com/office/drawing/2014/main" id="{76D66AFF-C095-4B64-97E2-C0CDF8870F6E}"/>
              </a:ext>
            </a:extLst>
          </p:cNvPr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333502" y="2160589"/>
            <a:ext cx="8596668" cy="388077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Damian </a:t>
            </a:r>
            <a:r>
              <a:rPr lang="en-US" sz="1100" err="1"/>
              <a:t>Lugowski</a:t>
            </a:r>
            <a:r>
              <a:rPr lang="en-US" sz="1100"/>
              <a:t>. (n.d.).</a:t>
            </a:r>
            <a:r>
              <a:rPr lang="en-US" sz="1100" i="1">
                <a:highlight>
                  <a:srgbClr val="FFFFFF"/>
                </a:highlight>
              </a:rPr>
              <a:t>Wooden crates full of red ripe apples ready for export or juice press. Apple harvest in an orchard, on apple farm. </a:t>
            </a:r>
            <a:r>
              <a:rPr lang="en-US" sz="1100" i="1"/>
              <a:t> </a:t>
            </a:r>
            <a:r>
              <a:rPr lang="en-US" sz="1100"/>
              <a:t>[Stock Photograph]. </a:t>
            </a:r>
            <a:r>
              <a:rPr lang="en-US" sz="1100" err="1"/>
              <a:t>Shutterstock.</a:t>
            </a:r>
            <a:r>
              <a:rPr lang="en-US" sz="1100" u="sng" err="1">
                <a:hlinkClick r:id="rId4"/>
              </a:rPr>
              <a:t>https</a:t>
            </a:r>
            <a:r>
              <a:rPr lang="en-US" sz="1100" u="sng">
                <a:hlinkClick r:id="rId4"/>
              </a:rPr>
              <a:t>://www.shutterstock.com/image-photo/wooden-crates-full-red-ripe-apples-1540884785</a:t>
            </a:r>
            <a:endParaRPr lang="en-US" sz="1100"/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US" sz="1100"/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1100" err="1"/>
              <a:t>Fortyforks</a:t>
            </a:r>
            <a:r>
              <a:rPr lang="en-US" sz="1100"/>
              <a:t>. (2019).</a:t>
            </a:r>
            <a:r>
              <a:rPr lang="en-US" sz="1100" i="1"/>
              <a:t> Lunch boxes with healthy snacks, overhead view stock photo.</a:t>
            </a:r>
            <a:r>
              <a:rPr lang="en-US" sz="1100"/>
              <a:t> [Stock Photograph]. </a:t>
            </a:r>
            <a:r>
              <a:rPr lang="en-US" sz="1100" err="1"/>
              <a:t>istockphoto</a:t>
            </a:r>
            <a:r>
              <a:rPr lang="en-US" sz="1100"/>
              <a:t>. </a:t>
            </a:r>
            <a:r>
              <a:rPr lang="en-US" sz="1100" u="sng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https://www.istockphoto.com/photo/lunch-boxes-with-healthy-snacks-overhead-view-gm1134209777-301309445</a:t>
            </a:r>
            <a:r>
              <a:rPr lang="en-US" sz="1100"/>
              <a:t> 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en-US" sz="1100"/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1100" err="1"/>
              <a:t>Hananeko_Studio</a:t>
            </a:r>
            <a:r>
              <a:rPr lang="en-US" sz="1100"/>
              <a:t>. (n.d.). </a:t>
            </a:r>
            <a:r>
              <a:rPr lang="en-US" sz="1100" i="1">
                <a:highlight>
                  <a:srgbClr val="FFFFFF"/>
                </a:highlight>
              </a:rPr>
              <a:t>Lovely cute Asian family making food in kitchen at home portrait of smiling mother and children standing at cooking counter preparing ingredient for dinner meal happy family activity together. </a:t>
            </a:r>
            <a:r>
              <a:rPr lang="en-US" sz="1100"/>
              <a:t>[Stock Photograph]. Shutterstock. https://www.shutterstock.com/image-photo/lovely-cute-asian-family-making-food-1633282060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sz="1100" err="1"/>
              <a:t>Manula</a:t>
            </a:r>
            <a:r>
              <a:rPr lang="en-US" sz="1100"/>
              <a:t>. (2018).</a:t>
            </a:r>
            <a:r>
              <a:rPr lang="en-US" sz="1100" i="1"/>
              <a:t> Yogurt with homemade granola and blueberries stock photo.</a:t>
            </a:r>
            <a:r>
              <a:rPr lang="en-US" sz="1100"/>
              <a:t> [Stock Photograph]. </a:t>
            </a:r>
            <a:r>
              <a:rPr lang="en-US" sz="1100" err="1"/>
              <a:t>istockphoto</a:t>
            </a:r>
            <a:r>
              <a:rPr lang="en-US" sz="1100"/>
              <a:t>. </a:t>
            </a:r>
            <a:r>
              <a:rPr lang="en-US" sz="1100" u="sng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https://www.istockphoto.com/photo/yogurt-with-homemade-granola-and-blueberries-gm980405988-266344421</a:t>
            </a:r>
            <a:endParaRPr lang="en-US" sz="1100"/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sz="1100"/>
              <a:t>graph]. Shutterstock. </a:t>
            </a:r>
            <a:r>
              <a:rPr lang="en-US" sz="1100" u="sng">
                <a:hlinkClick r:id="rId7"/>
              </a:rPr>
              <a:t>https://www.shutterstock.com/image-photo/portrait-cute-girl-apple-looking-camera-67609375</a:t>
            </a:r>
            <a:endParaRPr lang="en-US" sz="1100"/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US" sz="1100" err="1"/>
              <a:t>Romrod</a:t>
            </a:r>
            <a:r>
              <a:rPr lang="en-US" sz="1100"/>
              <a:t>. (n.d.). </a:t>
            </a:r>
            <a:r>
              <a:rPr lang="en-US" sz="1100" i="1"/>
              <a:t>Happy little boy with books, apple and drink bottle on his first day to school or nursery. Outdoors, Back to school concept.</a:t>
            </a:r>
            <a:r>
              <a:rPr lang="en-US" sz="1100"/>
              <a:t> [Stock Photograph]. Shutterstock. https://www.shutterstock.com/image-photo/happy-little-boy-books-apple-drink-254873434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US" sz="1100" err="1"/>
              <a:t>Pressmaster</a:t>
            </a:r>
            <a:r>
              <a:rPr lang="en-US" sz="1100"/>
              <a:t>. (n.d</a:t>
            </a:r>
            <a:r>
              <a:rPr lang="en-US" sz="1100" i="1"/>
              <a:t>.</a:t>
            </a:r>
            <a:r>
              <a:rPr lang="en-US" sz="1100"/>
              <a:t>)</a:t>
            </a:r>
            <a:r>
              <a:rPr lang="en-US" sz="1100" i="1"/>
              <a:t>. Portrait of cute girl with apple looking at camera during lesson.</a:t>
            </a:r>
            <a:r>
              <a:rPr lang="en-US" sz="1100"/>
              <a:t> [Stock Photo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sz="1100"/>
              <a:t>ZR10. (n.d.). </a:t>
            </a:r>
            <a:r>
              <a:rPr lang="en-US" sz="1100" i="1"/>
              <a:t>A cute little boy in a yellow T-shirt makes himself a fruit smoothie in the kitchen. </a:t>
            </a:r>
            <a:r>
              <a:rPr lang="en-US" sz="1100"/>
              <a:t>[Stock Photograph]. Shutterstock. </a:t>
            </a:r>
            <a:r>
              <a:rPr lang="en-US" sz="1100" u="sng">
                <a:hlinkClick r:id="rId8"/>
              </a:rPr>
              <a:t>https://www.shutterstock.com/image-photo/cute-little-boy-yellow-tshirt-makes-1680362785</a:t>
            </a:r>
            <a:r>
              <a:rPr lang="en-US" sz="1100"/>
              <a:t> 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sz="1100"/>
              <a:t>Microsoft stock photo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lang="en-US" sz="110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086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4C25-FBEB-40E8-959A-1F1E7798B13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77334" y="1885246"/>
            <a:ext cx="3364088" cy="925688"/>
          </a:xfrm>
        </p:spPr>
        <p:txBody>
          <a:bodyPr>
            <a:normAutofit/>
          </a:bodyPr>
          <a:lstStyle/>
          <a:p>
            <a:r>
              <a:rPr lang="fr-CA" sz="4400" dirty="0"/>
              <a:t>Sommaire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C720A-DF1F-4B05-B3C4-6AF4E0C6A7C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77334" y="3358444"/>
            <a:ext cx="8596668" cy="10454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10 principes directeurs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Conseils pour que votre PASE soit le plus efficace possible</a:t>
            </a:r>
            <a:endParaRPr lang="fr-CA" dirty="0"/>
          </a:p>
        </p:txBody>
      </p:sp>
      <p:pic>
        <p:nvPicPr>
          <p:cNvPr id="6" name="2-2">
            <a:hlinkClick r:id="" action="ppaction://media"/>
            <a:extLst>
              <a:ext uri="{FF2B5EF4-FFF2-40B4-BE49-F238E27FC236}">
                <a16:creationId xmlns:a16="http://schemas.microsoft.com/office/drawing/2014/main" id="{D8385BDB-1067-4AE1-8FC0-9843C9266F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22" end="759.7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334" y="566420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FF3B-EA9B-42F9-8E5F-218A9B05AC4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5734" y="716844"/>
            <a:ext cx="5249333" cy="903111"/>
          </a:xfrm>
        </p:spPr>
        <p:txBody>
          <a:bodyPr/>
          <a:lstStyle/>
          <a:p>
            <a:r>
              <a:rPr lang="fr-CA" dirty="0"/>
              <a:t>Principes directeurs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55CFF-0D18-4FC3-B042-15A81F27F8B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4134" y="2227750"/>
            <a:ext cx="9911644" cy="302158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Les lignes directrices du PASE conformes au GAC et reconnaissent les principes suivants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Une bonne alimentation favorise une croissance et un développement sains.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Bonne santé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sz="2400" b="1" dirty="0">
                <a:solidFill>
                  <a:srgbClr val="00B050"/>
                </a:solidFill>
              </a:rPr>
              <a:t>=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dirty="0"/>
              <a:t>meilleurs apprenants.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Réduire le risque des problèmes de santé par la suite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Leur expérience du PASE </a:t>
            </a:r>
            <a:r>
              <a:rPr lang="fr-FR" sz="2400" b="1" dirty="0">
                <a:solidFill>
                  <a:srgbClr val="00B050"/>
                </a:solidFill>
              </a:rPr>
              <a:t>=</a:t>
            </a:r>
            <a:r>
              <a:rPr lang="fr-FR" sz="1600" dirty="0"/>
              <a:t> </a:t>
            </a:r>
            <a:r>
              <a:rPr lang="fr-FR" dirty="0"/>
              <a:t>des choix alimentaires plus sains au quotidien.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400" dirty="0"/>
              <a:t>(Ministère des Services à l'enfance et des Services sociaux et communautaires [MSESC], 2020)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2-3">
            <a:hlinkClick r:id="" action="ppaction://media"/>
            <a:extLst>
              <a:ext uri="{FF2B5EF4-FFF2-40B4-BE49-F238E27FC236}">
                <a16:creationId xmlns:a16="http://schemas.microsoft.com/office/drawing/2014/main" id="{6921DDC7-5964-4AF6-8A6E-C87010B9B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37" end="1152.88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734" y="549160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1137-C417-4155-9E70-DB4E5BDF318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0579" y="930355"/>
            <a:ext cx="5238044" cy="789639"/>
          </a:xfrm>
        </p:spPr>
        <p:txBody>
          <a:bodyPr/>
          <a:lstStyle/>
          <a:p>
            <a:r>
              <a:rPr lang="fr-CA" dirty="0"/>
              <a:t>Principe directeur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21895-E496-4334-85C4-19D7D26B356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Un repas est composé au minimum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d’un légume ou d’un fruit </a:t>
            </a:r>
            <a:r>
              <a:rPr lang="fr-FR" b="1" dirty="0"/>
              <a:t>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d’un aliment protéiné </a:t>
            </a:r>
            <a:r>
              <a:rPr lang="fr-CA" b="1" dirty="0"/>
              <a:t>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d’un aliment à grains entiers.</a:t>
            </a:r>
          </a:p>
          <a:p>
            <a:pPr marL="0" indent="0">
              <a:buNone/>
            </a:pPr>
            <a:r>
              <a:rPr lang="fr-FR" dirty="0"/>
              <a:t>(</a:t>
            </a:r>
            <a:r>
              <a:rPr lang="fr-FR" sz="1800" dirty="0"/>
              <a:t>MSESC, 2020)</a:t>
            </a: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78101-C9DA-4569-B2BF-A8B73099A3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75668" y="2509302"/>
            <a:ext cx="3548153" cy="242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CDAFE-95F5-4BAE-984B-A57FDFAD4D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13867" y="5027253"/>
            <a:ext cx="1309512" cy="25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50" dirty="0"/>
              <a:t>(</a:t>
            </a:r>
            <a:r>
              <a:rPr lang="fr-CA" sz="1050" dirty="0" err="1"/>
              <a:t>Fortyforks</a:t>
            </a:r>
            <a:r>
              <a:rPr lang="fr-CA" sz="1050" dirty="0"/>
              <a:t>, 2019)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961B65-28BD-4D32-BC49-BCBCFD311E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381" end="1607.22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444" y="5531645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0CEBD9-F561-429C-BF95-C57BA8DB1C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/>
          <a:srcRect l="4194" r="1783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41137-C417-4155-9E70-DB4E5BDF318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3851" y="568703"/>
            <a:ext cx="4842926" cy="1320800"/>
          </a:xfrm>
        </p:spPr>
        <p:txBody>
          <a:bodyPr>
            <a:normAutofit/>
          </a:bodyPr>
          <a:lstStyle/>
          <a:p>
            <a:r>
              <a:rPr lang="fr-CA" dirty="0"/>
              <a:t>Principe directeur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21895-E496-4334-85C4-19D7D26B356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77334" y="2160590"/>
            <a:ext cx="3851122" cy="2298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Une collation est composée au minimum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d’un légume ou d’un fruit 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d’un aliment protéiné ou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d’un aliment à grains entiers.</a:t>
            </a:r>
          </a:p>
          <a:p>
            <a:pPr marL="0" indent="0">
              <a:buNone/>
            </a:pPr>
            <a:r>
              <a:rPr lang="fr-CA" sz="1600" dirty="0"/>
              <a:t>(MSESC, 2020)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Google Shape;183;p5">
            <a:extLst>
              <a:ext uri="{FF2B5EF4-FFF2-40B4-BE49-F238E27FC236}">
                <a16:creationId xmlns:a16="http://schemas.microsoft.com/office/drawing/2014/main" id="{E173C9B1-28B8-4D9A-8C35-1DFE3E4992B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018951" y="6448442"/>
            <a:ext cx="145992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en-US" sz="11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Manula</a:t>
            </a:r>
            <a:r>
              <a:rPr lang="en-US" sz="11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2018)</a:t>
            </a:r>
            <a:endParaRPr lang="en-CA" dirty="0"/>
          </a:p>
        </p:txBody>
      </p:sp>
      <p:pic>
        <p:nvPicPr>
          <p:cNvPr id="5" name="2-5">
            <a:hlinkClick r:id="" action="ppaction://media"/>
            <a:extLst>
              <a:ext uri="{FF2B5EF4-FFF2-40B4-BE49-F238E27FC236}">
                <a16:creationId xmlns:a16="http://schemas.microsoft.com/office/drawing/2014/main" id="{5D8BA072-5E68-4102-9C42-BD4D0D9DEAD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>
                  <p14:trim st="1786" end="779.505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1156" y="5427750"/>
            <a:ext cx="39091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99E1-0FA9-4F00-AFEF-45CB7BF6678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Principes directeurs #3-6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5BF7C-83E3-44D2-8979-4815D004487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77334" y="1731611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 Grande variété de légumes, de fruits, d’aliments protéinés et à grains entiers</a:t>
            </a:r>
          </a:p>
          <a:p>
            <a:pPr marL="0" indent="0">
              <a:buNone/>
            </a:pPr>
            <a:r>
              <a:rPr lang="fr-FR" dirty="0"/>
              <a:t>4. L’eau potable est toujours accessible</a:t>
            </a:r>
          </a:p>
          <a:p>
            <a:pPr marL="0" indent="0">
              <a:buNone/>
            </a:pPr>
            <a:r>
              <a:rPr lang="fr-FR" dirty="0"/>
              <a:t>5. Les repas et les collations sont peu transformés</a:t>
            </a:r>
          </a:p>
          <a:p>
            <a:pPr marL="0" indent="0">
              <a:buNone/>
            </a:pPr>
            <a:r>
              <a:rPr lang="fr-FR" dirty="0"/>
              <a:t>6. Les pratiques de manipulation salubre des aliments </a:t>
            </a:r>
          </a:p>
          <a:p>
            <a:pPr marL="0" indent="0">
              <a:buNone/>
            </a:pPr>
            <a:r>
              <a:rPr lang="fr-CA" sz="1600" dirty="0"/>
              <a:t>(MSESC, 2020)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2E673-4380-485D-8D08-796F2C2A4B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2334" y="4126832"/>
            <a:ext cx="2511770" cy="2328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1217C-D97A-426A-BE22-07FB589E9E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63553" y="6476745"/>
            <a:ext cx="24324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100" dirty="0"/>
              <a:t>(</a:t>
            </a:r>
            <a:r>
              <a:rPr lang="fr-CA" sz="1100" dirty="0" err="1"/>
              <a:t>Romrodphoto</a:t>
            </a:r>
            <a:r>
              <a:rPr lang="fr-CA" sz="1100" dirty="0"/>
              <a:t>, </a:t>
            </a:r>
            <a:r>
              <a:rPr lang="fr-CA" sz="1100" dirty="0" err="1"/>
              <a:t>n.d</a:t>
            </a:r>
            <a:r>
              <a:rPr lang="fr-CA" sz="1100" dirty="0"/>
              <a:t>.)</a:t>
            </a:r>
          </a:p>
        </p:txBody>
      </p:sp>
      <p:pic>
        <p:nvPicPr>
          <p:cNvPr id="5" name="2-6">
            <a:hlinkClick r:id="" action="ppaction://media"/>
            <a:extLst>
              <a:ext uri="{FF2B5EF4-FFF2-40B4-BE49-F238E27FC236}">
                <a16:creationId xmlns:a16="http://schemas.microsoft.com/office/drawing/2014/main" id="{2659C1C3-449F-4010-BC43-CBAE4C3805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500" end="996.99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436" y="5291269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3C60-AD91-4264-8943-128572157DC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09563" y="683551"/>
            <a:ext cx="4321641" cy="1320800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Principes directeurs #7-10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D4FBA-2AAF-4021-987B-9C9880614E5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927340" y="3110921"/>
            <a:ext cx="5582615" cy="2059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7. La politique en matière d’anaphylaxie </a:t>
            </a:r>
          </a:p>
          <a:p>
            <a:pPr marL="0" indent="0">
              <a:buNone/>
            </a:pPr>
            <a:r>
              <a:rPr lang="fr-FR" dirty="0"/>
              <a:t>8. Les pratiques respectueuses de l’environnement</a:t>
            </a:r>
          </a:p>
          <a:p>
            <a:pPr marL="0" indent="0">
              <a:buNone/>
            </a:pPr>
            <a:r>
              <a:rPr lang="fr-FR" dirty="0"/>
              <a:t>9. Leurs signaux internes de faim et de satiété.</a:t>
            </a:r>
          </a:p>
          <a:p>
            <a:pPr marL="0" indent="0">
              <a:buNone/>
            </a:pPr>
            <a:r>
              <a:rPr lang="fr-FR" dirty="0"/>
              <a:t>10. Aliments et boissons issus de l’Ontario.</a:t>
            </a:r>
          </a:p>
          <a:p>
            <a:pPr marL="0" indent="0">
              <a:buNone/>
            </a:pPr>
            <a:r>
              <a:rPr lang="fr-CA" sz="1600" dirty="0"/>
              <a:t>(MSESC, 2020)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24B12-69DC-423A-AC26-2DED2053F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33" r="2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2ECD4D-838F-4A76-9CDE-CD26869ACE92}"/>
              </a:ext>
            </a:extLst>
          </p:cNvPr>
          <p:cNvSpPr txBox="1"/>
          <p:nvPr/>
        </p:nvSpPr>
        <p:spPr>
          <a:xfrm>
            <a:off x="3702755" y="6543704"/>
            <a:ext cx="18852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Pressmaster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, n.d.)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2-7">
            <a:hlinkClick r:id="" action="ppaction://media"/>
            <a:extLst>
              <a:ext uri="{FF2B5EF4-FFF2-40B4-BE49-F238E27FC236}">
                <a16:creationId xmlns:a16="http://schemas.microsoft.com/office/drawing/2014/main" id="{8D000798-E37A-483E-96F8-7E6651AF95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30.76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1778" y="5778449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4623-C46A-4A3D-8B79-3ED41669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fr-FR" dirty="0"/>
              <a:t>Conseils visant à tirer le </a:t>
            </a:r>
            <a:r>
              <a:rPr lang="fr-FR" b="1" dirty="0"/>
              <a:t>meilleur</a:t>
            </a:r>
            <a:r>
              <a:rPr lang="fr-FR" dirty="0"/>
              <a:t> parti du </a:t>
            </a:r>
            <a:r>
              <a:rPr lang="fr-FR" b="1" dirty="0"/>
              <a:t>PASE</a:t>
            </a:r>
            <a:endParaRPr lang="fr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D7027-8275-402E-9968-DDAC0B295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160" y="2160590"/>
            <a:ext cx="5980953" cy="2422700"/>
          </a:xfrm>
        </p:spPr>
        <p:txBody>
          <a:bodyPr>
            <a:normAutofit/>
          </a:bodyPr>
          <a:lstStyle/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fr-FR" sz="2000" dirty="0"/>
              <a:t>Collaborez avec le directeur d’école </a:t>
            </a:r>
          </a:p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fr-FR" sz="2000" dirty="0"/>
              <a:t>Un environnement alimentaire agréable </a:t>
            </a:r>
          </a:p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fr-FR" sz="2000" dirty="0"/>
              <a:t>Limitez les distractions comme les écrans</a:t>
            </a:r>
          </a:p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fr-CA" sz="2000" dirty="0"/>
              <a:t>Essayez de nouvelles recettes.</a:t>
            </a:r>
          </a:p>
          <a:p>
            <a:pPr marL="0" indent="0">
              <a:buSzPct val="90000"/>
              <a:buNone/>
            </a:pPr>
            <a:r>
              <a:rPr lang="fr-CA" sz="1600" dirty="0"/>
              <a:t>(MSESC, 2020)</a:t>
            </a:r>
          </a:p>
          <a:p>
            <a:pPr marL="0" indent="0">
              <a:buSzPct val="90000"/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BC174-3882-4FCA-B463-AF88A62E2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22" r="4298" b="-1"/>
          <a:stretch/>
        </p:blipFill>
        <p:spPr>
          <a:xfrm>
            <a:off x="677334" y="2159331"/>
            <a:ext cx="3144597" cy="3882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6F5AE-E90C-4ED2-8F46-8EB44D19CAC9}"/>
              </a:ext>
            </a:extLst>
          </p:cNvPr>
          <p:cNvSpPr txBox="1"/>
          <p:nvPr/>
        </p:nvSpPr>
        <p:spPr>
          <a:xfrm>
            <a:off x="1383198" y="6041362"/>
            <a:ext cx="17099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Hananeko_Studio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, n.d.)</a:t>
            </a:r>
          </a:p>
        </p:txBody>
      </p:sp>
      <p:pic>
        <p:nvPicPr>
          <p:cNvPr id="7" name="2-8">
            <a:hlinkClick r:id="" action="ppaction://media"/>
            <a:extLst>
              <a:ext uri="{FF2B5EF4-FFF2-40B4-BE49-F238E27FC236}">
                <a16:creationId xmlns:a16="http://schemas.microsoft.com/office/drawing/2014/main" id="{235E43F2-6A77-4172-A412-EB010BEBE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7" end="560.00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002" y="5645362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4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584F-898A-447F-BAB4-F8C3B720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71" y="1033071"/>
            <a:ext cx="4753751" cy="18000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/>
              <a:t>Conseils visant à tirer le </a:t>
            </a:r>
            <a:r>
              <a:rPr lang="fr-FR" b="1" dirty="0"/>
              <a:t>meilleur</a:t>
            </a:r>
            <a:r>
              <a:rPr lang="fr-FR" dirty="0"/>
              <a:t> parti du </a:t>
            </a:r>
            <a:r>
              <a:rPr lang="fr-FR" b="1" dirty="0"/>
              <a:t>PASE </a:t>
            </a:r>
            <a:r>
              <a:rPr lang="fr-FR" sz="2400" dirty="0"/>
              <a:t>suivi</a:t>
            </a:r>
            <a:endParaRPr lang="fr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E5DA3-000E-4772-A2F1-175880BE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618" y="2833077"/>
            <a:ext cx="5154404" cy="34161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Essayez de nouvelles saveurs, textures et associations de couleurs.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Proposez des légumes et fruits variés tout au long du mois.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Servez, dans la mesure du possible, des aliments de saison.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Aliments qui tiennent compte des croyances et des cultures de la communauté scolaire.</a:t>
            </a:r>
          </a:p>
          <a:p>
            <a:pPr marL="0" indent="0">
              <a:buNone/>
            </a:pPr>
            <a:r>
              <a:rPr lang="fr-CA" dirty="0"/>
              <a:t>(MSESC, 2020)</a:t>
            </a:r>
          </a:p>
          <a:p>
            <a:pPr marL="0" indent="0">
              <a:buNone/>
            </a:pPr>
            <a:endParaRPr lang="fr-FR" dirty="0"/>
          </a:p>
          <a:p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E1AC0-D750-40E0-A1BE-046F17CE1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55" r="12740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D2A1F-6CEF-4627-ABB5-9010F1D2896C}"/>
              </a:ext>
            </a:extLst>
          </p:cNvPr>
          <p:cNvSpPr txBox="1"/>
          <p:nvPr/>
        </p:nvSpPr>
        <p:spPr>
          <a:xfrm>
            <a:off x="2562024" y="6442502"/>
            <a:ext cx="1845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(Damian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Lugowski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, n.d.)</a:t>
            </a:r>
          </a:p>
        </p:txBody>
      </p:sp>
      <p:pic>
        <p:nvPicPr>
          <p:cNvPr id="5" name="2-9">
            <a:hlinkClick r:id="" action="ppaction://media"/>
            <a:extLst>
              <a:ext uri="{FF2B5EF4-FFF2-40B4-BE49-F238E27FC236}">
                <a16:creationId xmlns:a16="http://schemas.microsoft.com/office/drawing/2014/main" id="{0EFF3D96-5285-4824-8406-FCBD91ED52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" end="564.64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4491" y="5824929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456</TotalTime>
  <Words>806</Words>
  <Application>Microsoft Office PowerPoint</Application>
  <PresentationFormat>Widescreen</PresentationFormat>
  <Paragraphs>80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</vt:lpstr>
      <vt:lpstr>Module 2: Principes directeurs du Programme d’alimentation saine pour les élèves</vt:lpstr>
      <vt:lpstr>Sommaire</vt:lpstr>
      <vt:lpstr>Principes directeurs</vt:lpstr>
      <vt:lpstr>Principe directeur #1</vt:lpstr>
      <vt:lpstr>Principe directeur #2</vt:lpstr>
      <vt:lpstr>Principes directeurs #3-6</vt:lpstr>
      <vt:lpstr>Principes directeurs #7-10</vt:lpstr>
      <vt:lpstr>Conseils visant à tirer le meilleur parti du PASE</vt:lpstr>
      <vt:lpstr>Conseils visant à tirer le meilleur parti du PASE suivi</vt:lpstr>
      <vt:lpstr>Conseils visant à tirer le meilleur parti du PASE suivi</vt:lpstr>
      <vt:lpstr>Conseils visant à tirer le meilleur parti du PASE suivi</vt:lpstr>
      <vt:lpstr>Merci!</vt:lpstr>
      <vt:lpstr>Références: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2</dc:title>
  <dc:creator>Diane Richer</dc:creator>
  <cp:keywords>PASE</cp:keywords>
  <cp:lastModifiedBy>Richer, Diane</cp:lastModifiedBy>
  <cp:revision>20</cp:revision>
  <dcterms:created xsi:type="dcterms:W3CDTF">2021-08-25T19:12:54Z</dcterms:created>
  <dcterms:modified xsi:type="dcterms:W3CDTF">2021-08-27T14:52:39Z</dcterms:modified>
  <cp:category>Principes directeurs</cp:category>
</cp:coreProperties>
</file>