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8.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9.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10.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1.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notesSlides/notesSlide12.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14.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15.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16.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notesSlides/notesSlide17.xml" ContentType="application/vnd.openxmlformats-officedocument.presentationml.notesSlide+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8.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19.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notesSlides/notesSlide20.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21.xml" ContentType="application/vnd.openxmlformats-officedocument.presentationml.notesSlide+xml"/>
  <Override PartName="/ppt/tags/tag148.xml" ContentType="application/vnd.openxmlformats-officedocument.presentationml.tags+xml"/>
  <Override PartName="/ppt/tags/tag149.xml" ContentType="application/vnd.openxmlformats-officedocument.presentationml.tags+xml"/>
  <Override PartName="/ppt/notesSlides/notesSlide22.xml" ContentType="application/vnd.openxmlformats-officedocument.presentationml.notesSlide+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82" r:id="rId2"/>
    <p:sldId id="262" r:id="rId3"/>
    <p:sldId id="263" r:id="rId4"/>
    <p:sldId id="264" r:id="rId5"/>
    <p:sldId id="288" r:id="rId6"/>
    <p:sldId id="266" r:id="rId7"/>
    <p:sldId id="267" r:id="rId8"/>
    <p:sldId id="268" r:id="rId9"/>
    <p:sldId id="269" r:id="rId10"/>
    <p:sldId id="270" r:id="rId11"/>
    <p:sldId id="272" r:id="rId12"/>
    <p:sldId id="273" r:id="rId13"/>
    <p:sldId id="275" r:id="rId14"/>
    <p:sldId id="274" r:id="rId15"/>
    <p:sldId id="276" r:id="rId16"/>
    <p:sldId id="277" r:id="rId17"/>
    <p:sldId id="278" r:id="rId18"/>
    <p:sldId id="283" r:id="rId19"/>
    <p:sldId id="284" r:id="rId20"/>
    <p:sldId id="286" r:id="rId21"/>
    <p:sldId id="285" r:id="rId22"/>
    <p:sldId id="287" r:id="rId23"/>
    <p:sldId id="279" r:id="rId24"/>
    <p:sldId id="280" r:id="rId25"/>
    <p:sldId id="289" r:id="rId26"/>
    <p:sldId id="290"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gendoorn, Katherine" initials="HK" lastIdx="1" clrIdx="0">
    <p:extLst>
      <p:ext uri="{19B8F6BF-5375-455C-9EA6-DF929625EA0E}">
        <p15:presenceInfo xmlns:p15="http://schemas.microsoft.com/office/powerpoint/2012/main" userId="S-1-5-21-760351635-1213797126-1232828436-17128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37" autoAdjust="0"/>
    <p:restoredTop sz="95118" autoAdjust="0"/>
  </p:normalViewPr>
  <p:slideViewPr>
    <p:cSldViewPr snapToGrid="0">
      <p:cViewPr varScale="1">
        <p:scale>
          <a:sx n="68" d="100"/>
          <a:sy n="68" d="100"/>
        </p:scale>
        <p:origin x="42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2A3594-0398-4A53-939D-1FD6FC133034}" type="datetimeFigureOut">
              <a:rPr lang="en-US" smtClean="0"/>
              <a:t>8/11/2021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7FF6E7-AA7B-4AE0-8B48-4DB058950F67}" type="slidenum">
              <a:rPr lang="en-US" smtClean="0"/>
              <a:t>‹#›</a:t>
            </a:fld>
            <a:endParaRPr lang="en-US"/>
          </a:p>
        </p:txBody>
      </p:sp>
    </p:spTree>
    <p:extLst>
      <p:ext uri="{BB962C8B-B14F-4D97-AF65-F5344CB8AC3E}">
        <p14:creationId xmlns:p14="http://schemas.microsoft.com/office/powerpoint/2010/main" val="1535731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1</a:t>
            </a:fld>
            <a:endParaRPr lang="en-US"/>
          </a:p>
        </p:txBody>
      </p:sp>
    </p:spTree>
    <p:extLst>
      <p:ext uri="{BB962C8B-B14F-4D97-AF65-F5344CB8AC3E}">
        <p14:creationId xmlns:p14="http://schemas.microsoft.com/office/powerpoint/2010/main" val="3143617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10</a:t>
            </a:fld>
            <a:endParaRPr lang="en-US"/>
          </a:p>
        </p:txBody>
      </p:sp>
    </p:spTree>
    <p:extLst>
      <p:ext uri="{BB962C8B-B14F-4D97-AF65-F5344CB8AC3E}">
        <p14:creationId xmlns:p14="http://schemas.microsoft.com/office/powerpoint/2010/main" val="571591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11</a:t>
            </a:fld>
            <a:endParaRPr lang="en-US"/>
          </a:p>
        </p:txBody>
      </p:sp>
    </p:spTree>
    <p:extLst>
      <p:ext uri="{BB962C8B-B14F-4D97-AF65-F5344CB8AC3E}">
        <p14:creationId xmlns:p14="http://schemas.microsoft.com/office/powerpoint/2010/main" val="3480500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12</a:t>
            </a:fld>
            <a:endParaRPr lang="en-US"/>
          </a:p>
        </p:txBody>
      </p:sp>
    </p:spTree>
    <p:extLst>
      <p:ext uri="{BB962C8B-B14F-4D97-AF65-F5344CB8AC3E}">
        <p14:creationId xmlns:p14="http://schemas.microsoft.com/office/powerpoint/2010/main" val="2848911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13</a:t>
            </a:fld>
            <a:endParaRPr lang="en-US"/>
          </a:p>
        </p:txBody>
      </p:sp>
    </p:spTree>
    <p:extLst>
      <p:ext uri="{BB962C8B-B14F-4D97-AF65-F5344CB8AC3E}">
        <p14:creationId xmlns:p14="http://schemas.microsoft.com/office/powerpoint/2010/main" val="31548706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14</a:t>
            </a:fld>
            <a:endParaRPr lang="en-US"/>
          </a:p>
        </p:txBody>
      </p:sp>
    </p:spTree>
    <p:extLst>
      <p:ext uri="{BB962C8B-B14F-4D97-AF65-F5344CB8AC3E}">
        <p14:creationId xmlns:p14="http://schemas.microsoft.com/office/powerpoint/2010/main" val="2146614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15</a:t>
            </a:fld>
            <a:endParaRPr lang="en-US"/>
          </a:p>
        </p:txBody>
      </p:sp>
    </p:spTree>
    <p:extLst>
      <p:ext uri="{BB962C8B-B14F-4D97-AF65-F5344CB8AC3E}">
        <p14:creationId xmlns:p14="http://schemas.microsoft.com/office/powerpoint/2010/main" val="2822558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16</a:t>
            </a:fld>
            <a:endParaRPr lang="en-US"/>
          </a:p>
        </p:txBody>
      </p:sp>
    </p:spTree>
    <p:extLst>
      <p:ext uri="{BB962C8B-B14F-4D97-AF65-F5344CB8AC3E}">
        <p14:creationId xmlns:p14="http://schemas.microsoft.com/office/powerpoint/2010/main" val="55697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17</a:t>
            </a:fld>
            <a:endParaRPr lang="en-US"/>
          </a:p>
        </p:txBody>
      </p:sp>
    </p:spTree>
    <p:extLst>
      <p:ext uri="{BB962C8B-B14F-4D97-AF65-F5344CB8AC3E}">
        <p14:creationId xmlns:p14="http://schemas.microsoft.com/office/powerpoint/2010/main" val="1924723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19</a:t>
            </a:fld>
            <a:endParaRPr lang="en-US"/>
          </a:p>
        </p:txBody>
      </p:sp>
    </p:spTree>
    <p:extLst>
      <p:ext uri="{BB962C8B-B14F-4D97-AF65-F5344CB8AC3E}">
        <p14:creationId xmlns:p14="http://schemas.microsoft.com/office/powerpoint/2010/main" val="1807524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21</a:t>
            </a:fld>
            <a:endParaRPr lang="en-US"/>
          </a:p>
        </p:txBody>
      </p:sp>
    </p:spTree>
    <p:extLst>
      <p:ext uri="{BB962C8B-B14F-4D97-AF65-F5344CB8AC3E}">
        <p14:creationId xmlns:p14="http://schemas.microsoft.com/office/powerpoint/2010/main" val="534004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2</a:t>
            </a:fld>
            <a:endParaRPr lang="en-US"/>
          </a:p>
        </p:txBody>
      </p:sp>
    </p:spTree>
    <p:extLst>
      <p:ext uri="{BB962C8B-B14F-4D97-AF65-F5344CB8AC3E}">
        <p14:creationId xmlns:p14="http://schemas.microsoft.com/office/powerpoint/2010/main" val="1378255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22</a:t>
            </a:fld>
            <a:endParaRPr lang="en-US"/>
          </a:p>
        </p:txBody>
      </p:sp>
    </p:spTree>
    <p:extLst>
      <p:ext uri="{BB962C8B-B14F-4D97-AF65-F5344CB8AC3E}">
        <p14:creationId xmlns:p14="http://schemas.microsoft.com/office/powerpoint/2010/main" val="441103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23</a:t>
            </a:fld>
            <a:endParaRPr lang="en-US"/>
          </a:p>
        </p:txBody>
      </p:sp>
    </p:spTree>
    <p:extLst>
      <p:ext uri="{BB962C8B-B14F-4D97-AF65-F5344CB8AC3E}">
        <p14:creationId xmlns:p14="http://schemas.microsoft.com/office/powerpoint/2010/main" val="1088265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24</a:t>
            </a:fld>
            <a:endParaRPr lang="en-US"/>
          </a:p>
        </p:txBody>
      </p:sp>
    </p:spTree>
    <p:extLst>
      <p:ext uri="{BB962C8B-B14F-4D97-AF65-F5344CB8AC3E}">
        <p14:creationId xmlns:p14="http://schemas.microsoft.com/office/powerpoint/2010/main" val="3313639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3</a:t>
            </a:fld>
            <a:endParaRPr lang="en-US"/>
          </a:p>
        </p:txBody>
      </p:sp>
    </p:spTree>
    <p:extLst>
      <p:ext uri="{BB962C8B-B14F-4D97-AF65-F5344CB8AC3E}">
        <p14:creationId xmlns:p14="http://schemas.microsoft.com/office/powerpoint/2010/main" val="2314332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4</a:t>
            </a:fld>
            <a:endParaRPr lang="en-US"/>
          </a:p>
        </p:txBody>
      </p:sp>
    </p:spTree>
    <p:extLst>
      <p:ext uri="{BB962C8B-B14F-4D97-AF65-F5344CB8AC3E}">
        <p14:creationId xmlns:p14="http://schemas.microsoft.com/office/powerpoint/2010/main" val="3508636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5</a:t>
            </a:fld>
            <a:endParaRPr lang="en-US"/>
          </a:p>
        </p:txBody>
      </p:sp>
    </p:spTree>
    <p:extLst>
      <p:ext uri="{BB962C8B-B14F-4D97-AF65-F5344CB8AC3E}">
        <p14:creationId xmlns:p14="http://schemas.microsoft.com/office/powerpoint/2010/main" val="611016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6</a:t>
            </a:fld>
            <a:endParaRPr lang="en-US"/>
          </a:p>
        </p:txBody>
      </p:sp>
    </p:spTree>
    <p:extLst>
      <p:ext uri="{BB962C8B-B14F-4D97-AF65-F5344CB8AC3E}">
        <p14:creationId xmlns:p14="http://schemas.microsoft.com/office/powerpoint/2010/main" val="472113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7</a:t>
            </a:fld>
            <a:endParaRPr lang="en-US"/>
          </a:p>
        </p:txBody>
      </p:sp>
    </p:spTree>
    <p:extLst>
      <p:ext uri="{BB962C8B-B14F-4D97-AF65-F5344CB8AC3E}">
        <p14:creationId xmlns:p14="http://schemas.microsoft.com/office/powerpoint/2010/main" val="1133802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8</a:t>
            </a:fld>
            <a:endParaRPr lang="en-US"/>
          </a:p>
        </p:txBody>
      </p:sp>
    </p:spTree>
    <p:extLst>
      <p:ext uri="{BB962C8B-B14F-4D97-AF65-F5344CB8AC3E}">
        <p14:creationId xmlns:p14="http://schemas.microsoft.com/office/powerpoint/2010/main" val="3593614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7FF6E7-AA7B-4AE0-8B48-4DB058950F67}" type="slidenum">
              <a:rPr lang="en-US" smtClean="0"/>
              <a:t>9</a:t>
            </a:fld>
            <a:endParaRPr lang="en-US"/>
          </a:p>
        </p:txBody>
      </p:sp>
    </p:spTree>
    <p:extLst>
      <p:ext uri="{BB962C8B-B14F-4D97-AF65-F5344CB8AC3E}">
        <p14:creationId xmlns:p14="http://schemas.microsoft.com/office/powerpoint/2010/main" val="3276838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8/11/2021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8/11/2021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8/11/2021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8/11/2021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8/11/2021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8/11/2021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guide-alimentaire.canada.ca/fr/conseils-pour-alimentation-saine/utilisez-assiette-du-guide-alimentaire-canadien-pour-preparer/" TargetMode="External"/><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xml"/><Relationship Id="rId11" Type="http://schemas.openxmlformats.org/officeDocument/2006/relationships/image" Target="../media/image1.png"/><Relationship Id="rId5" Type="http://schemas.microsoft.com/office/2007/relationships/media" Target="../media/media1.m4a"/><Relationship Id="rId10" Type="http://schemas.openxmlformats.org/officeDocument/2006/relationships/hyperlink" Target="https://www.childrensfoundation.org/downloads/mccss-nutrition-guidelines-fr-2020.pdf" TargetMode="External"/><Relationship Id="rId4" Type="http://schemas.openxmlformats.org/officeDocument/2006/relationships/audio" Target="NULL" TargetMode="External"/><Relationship Id="rId9" Type="http://schemas.openxmlformats.org/officeDocument/2006/relationships/hyperlink" Target="https://guide-alimentaire.canada.ca/fr/" TargetMode="External"/></Relationships>
</file>

<file path=ppt/slides/_rels/slide10.xml.rels><?xml version="1.0" encoding="UTF-8" standalone="yes"?>
<Relationships xmlns="http://schemas.openxmlformats.org/package/2006/relationships"><Relationship Id="rId8" Type="http://schemas.openxmlformats.org/officeDocument/2006/relationships/audio" Target="NULL" TargetMode="External"/><Relationship Id="rId13" Type="http://schemas.openxmlformats.org/officeDocument/2006/relationships/image" Target="../media/image20.png"/><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image" Target="../media/image19.jp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notesSlide" Target="../notesSlides/notesSlide10.xml"/><Relationship Id="rId5" Type="http://schemas.openxmlformats.org/officeDocument/2006/relationships/tags" Target="../tags/tag61.xml"/><Relationship Id="rId15" Type="http://schemas.openxmlformats.org/officeDocument/2006/relationships/hyperlink" Target="https://www.childrensfoundation.org/downloads/mccss-nutrition-guidelines-fr-2020.pdf" TargetMode="External"/><Relationship Id="rId10" Type="http://schemas.openxmlformats.org/officeDocument/2006/relationships/slideLayout" Target="../slideLayouts/slideLayout5.xml"/><Relationship Id="rId4" Type="http://schemas.openxmlformats.org/officeDocument/2006/relationships/tags" Target="../tags/tag60.xml"/><Relationship Id="rId9" Type="http://schemas.microsoft.com/office/2007/relationships/media" Target="../media/media10.m4a"/><Relationship Id="rId14" Type="http://schemas.openxmlformats.org/officeDocument/2006/relationships/image" Target="../media/image1.png"/></Relationships>
</file>

<file path=ppt/slides/_rels/slide11.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image" Target="../media/image21.jpg"/><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notesSlide" Target="../notesSlides/notesSlide11.xml"/><Relationship Id="rId17" Type="http://schemas.openxmlformats.org/officeDocument/2006/relationships/image" Target="../media/image1.png"/><Relationship Id="rId2" Type="http://schemas.openxmlformats.org/officeDocument/2006/relationships/tags" Target="../tags/tag65.xml"/><Relationship Id="rId16" Type="http://schemas.openxmlformats.org/officeDocument/2006/relationships/hyperlink" Target="https://www.childrensfoundation.org/downloads/mccss-nutrition-guidelines-fr-2020.pdf" TargetMode="External"/><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slideLayout" Target="../slideLayouts/slideLayout5.xml"/><Relationship Id="rId5" Type="http://schemas.openxmlformats.org/officeDocument/2006/relationships/tags" Target="../tags/tag68.xml"/><Relationship Id="rId15" Type="http://schemas.openxmlformats.org/officeDocument/2006/relationships/image" Target="../media/image23.jpg"/><Relationship Id="rId10" Type="http://schemas.microsoft.com/office/2007/relationships/media" Target="../media/media11.m4a"/><Relationship Id="rId4" Type="http://schemas.openxmlformats.org/officeDocument/2006/relationships/tags" Target="../tags/tag67.xml"/><Relationship Id="rId9" Type="http://schemas.openxmlformats.org/officeDocument/2006/relationships/audio" Target="NULL" TargetMode="External"/><Relationship Id="rId14" Type="http://schemas.openxmlformats.org/officeDocument/2006/relationships/image" Target="../media/image22.jpg"/></Relationships>
</file>

<file path=ppt/slides/_rels/slide12.xml.rels><?xml version="1.0" encoding="UTF-8" standalone="yes"?>
<Relationships xmlns="http://schemas.openxmlformats.org/package/2006/relationships"><Relationship Id="rId8" Type="http://schemas.microsoft.com/office/2007/relationships/media" Target="../media/media12.m4a"/><Relationship Id="rId13" Type="http://schemas.openxmlformats.org/officeDocument/2006/relationships/image" Target="../media/image25.png"/><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24.png"/><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notesSlide" Target="../notesSlides/notesSlide12.xml"/><Relationship Id="rId5" Type="http://schemas.openxmlformats.org/officeDocument/2006/relationships/tags" Target="../tags/tag76.xml"/><Relationship Id="rId15" Type="http://schemas.openxmlformats.org/officeDocument/2006/relationships/hyperlink" Target="https://www.childrensfoundation.org/downloads/mccss-nutrition-guidelines-fr-2020.pdf" TargetMode="External"/><Relationship Id="rId10" Type="http://schemas.openxmlformats.org/officeDocument/2006/relationships/slideLayout" Target="../slideLayouts/slideLayout5.xml"/><Relationship Id="rId4" Type="http://schemas.openxmlformats.org/officeDocument/2006/relationships/tags" Target="../tags/tag75.xml"/><Relationship Id="rId9" Type="http://schemas.openxmlformats.org/officeDocument/2006/relationships/audio" Target="../media/media12.m4a"/><Relationship Id="rId1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81.xml"/><Relationship Id="rId7" Type="http://schemas.openxmlformats.org/officeDocument/2006/relationships/notesSlide" Target="../notesSlides/notesSlide13.xml"/><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slideLayout" Target="../slideLayouts/slideLayout2.xml"/><Relationship Id="rId5" Type="http://schemas.microsoft.com/office/2007/relationships/media" Target="../media/media13.m4a"/><Relationship Id="rId4" Type="http://schemas.openxmlformats.org/officeDocument/2006/relationships/audio" Target="NULL" TargetMode="Externa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audio" Target="NULL" TargetMode="External"/><Relationship Id="rId13" Type="http://schemas.openxmlformats.org/officeDocument/2006/relationships/image" Target="../media/image28.png"/><Relationship Id="rId3" Type="http://schemas.openxmlformats.org/officeDocument/2006/relationships/tags" Target="../tags/tag84.xml"/><Relationship Id="rId7" Type="http://schemas.openxmlformats.org/officeDocument/2006/relationships/tags" Target="../tags/tag88.xml"/><Relationship Id="rId12" Type="http://schemas.openxmlformats.org/officeDocument/2006/relationships/image" Target="../media/image27.jpg"/><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tags" Target="../tags/tag87.xml"/><Relationship Id="rId11" Type="http://schemas.openxmlformats.org/officeDocument/2006/relationships/notesSlide" Target="../notesSlides/notesSlide14.xml"/><Relationship Id="rId5" Type="http://schemas.openxmlformats.org/officeDocument/2006/relationships/tags" Target="../tags/tag86.xml"/><Relationship Id="rId15" Type="http://schemas.openxmlformats.org/officeDocument/2006/relationships/hyperlink" Target="https://www.childrensfoundation.org/downloads/mccss-nutrition-guidelines-fr-2020.pdf" TargetMode="External"/><Relationship Id="rId10" Type="http://schemas.openxmlformats.org/officeDocument/2006/relationships/slideLayout" Target="../slideLayouts/slideLayout5.xml"/><Relationship Id="rId4" Type="http://schemas.openxmlformats.org/officeDocument/2006/relationships/tags" Target="../tags/tag85.xml"/><Relationship Id="rId9" Type="http://schemas.microsoft.com/office/2007/relationships/media" Target="../media/media14.m4a"/><Relationship Id="rId14" Type="http://schemas.openxmlformats.org/officeDocument/2006/relationships/image" Target="../media/image1.png"/></Relationships>
</file>

<file path=ppt/slides/_rels/slide15.xml.rels><?xml version="1.0" encoding="UTF-8" standalone="yes"?>
<Relationships xmlns="http://schemas.openxmlformats.org/package/2006/relationships"><Relationship Id="rId8" Type="http://schemas.microsoft.com/office/2007/relationships/media" Target="../media/media15.m4a"/><Relationship Id="rId13" Type="http://schemas.openxmlformats.org/officeDocument/2006/relationships/image" Target="../media/image30.png"/><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image" Target="../media/image29.jp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notesSlide" Target="../notesSlides/notesSlide15.xml"/><Relationship Id="rId5" Type="http://schemas.openxmlformats.org/officeDocument/2006/relationships/tags" Target="../tags/tag93.xml"/><Relationship Id="rId15" Type="http://schemas.openxmlformats.org/officeDocument/2006/relationships/image" Target="../media/image1.png"/><Relationship Id="rId10" Type="http://schemas.openxmlformats.org/officeDocument/2006/relationships/slideLayout" Target="../slideLayouts/slideLayout5.xml"/><Relationship Id="rId4" Type="http://schemas.openxmlformats.org/officeDocument/2006/relationships/tags" Target="../tags/tag92.xml"/><Relationship Id="rId9" Type="http://schemas.openxmlformats.org/officeDocument/2006/relationships/audio" Target="../media/media15.m4a"/><Relationship Id="rId14" Type="http://schemas.openxmlformats.org/officeDocument/2006/relationships/hyperlink" Target="https://www.childrensfoundation.org/downloads/mccss-nutrition-guidelines-fr-2020.pdf" TargetMode="External"/></Relationships>
</file>

<file path=ppt/slides/_rels/slide16.xml.rels><?xml version="1.0" encoding="UTF-8" standalone="yes"?>
<Relationships xmlns="http://schemas.openxmlformats.org/package/2006/relationships"><Relationship Id="rId8" Type="http://schemas.openxmlformats.org/officeDocument/2006/relationships/audio" Target="../media/media16.m4a"/><Relationship Id="rId13" Type="http://schemas.openxmlformats.org/officeDocument/2006/relationships/image" Target="../media/image1.png"/><Relationship Id="rId3" Type="http://schemas.openxmlformats.org/officeDocument/2006/relationships/tags" Target="../tags/tag98.xml"/><Relationship Id="rId7" Type="http://schemas.microsoft.com/office/2007/relationships/media" Target="../media/media16.m4a"/><Relationship Id="rId12" Type="http://schemas.openxmlformats.org/officeDocument/2006/relationships/hyperlink" Target="https://www.childrensfoundation.org/downloads/mccss-nutrition-guidelines-fr-2020.pdf" TargetMode="External"/><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tags" Target="../tags/tag101.xml"/><Relationship Id="rId11" Type="http://schemas.openxmlformats.org/officeDocument/2006/relationships/image" Target="../media/image31.jpg"/><Relationship Id="rId5" Type="http://schemas.openxmlformats.org/officeDocument/2006/relationships/tags" Target="../tags/tag100.xml"/><Relationship Id="rId10" Type="http://schemas.openxmlformats.org/officeDocument/2006/relationships/notesSlide" Target="../notesSlides/notesSlide16.xml"/><Relationship Id="rId4" Type="http://schemas.openxmlformats.org/officeDocument/2006/relationships/tags" Target="../tags/tag99.xml"/><Relationship Id="rId9"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tags" Target="../tags/tag109.xml"/><Relationship Id="rId13" Type="http://schemas.openxmlformats.org/officeDocument/2006/relationships/image" Target="../media/image32.jpg"/><Relationship Id="rId3" Type="http://schemas.openxmlformats.org/officeDocument/2006/relationships/tags" Target="../tags/tag104.xml"/><Relationship Id="rId7" Type="http://schemas.openxmlformats.org/officeDocument/2006/relationships/tags" Target="../tags/tag108.xml"/><Relationship Id="rId12" Type="http://schemas.openxmlformats.org/officeDocument/2006/relationships/notesSlide" Target="../notesSlides/notesSlide17.xml"/><Relationship Id="rId17" Type="http://schemas.openxmlformats.org/officeDocument/2006/relationships/hyperlink" Target="https://www.childrensfoundation.org/downloads/mccss-nutrition-guidelines-fr-2020.pdf" TargetMode="External"/><Relationship Id="rId2" Type="http://schemas.openxmlformats.org/officeDocument/2006/relationships/tags" Target="../tags/tag103.xml"/><Relationship Id="rId16" Type="http://schemas.openxmlformats.org/officeDocument/2006/relationships/image" Target="../media/image1.png"/><Relationship Id="rId1" Type="http://schemas.openxmlformats.org/officeDocument/2006/relationships/tags" Target="../tags/tag102.xml"/><Relationship Id="rId6" Type="http://schemas.openxmlformats.org/officeDocument/2006/relationships/tags" Target="../tags/tag107.xml"/><Relationship Id="rId11" Type="http://schemas.openxmlformats.org/officeDocument/2006/relationships/slideLayout" Target="../slideLayouts/slideLayout5.xml"/><Relationship Id="rId5" Type="http://schemas.openxmlformats.org/officeDocument/2006/relationships/tags" Target="../tags/tag106.xml"/><Relationship Id="rId15" Type="http://schemas.openxmlformats.org/officeDocument/2006/relationships/image" Target="../media/image34.jpg"/><Relationship Id="rId10" Type="http://schemas.microsoft.com/office/2007/relationships/media" Target="../media/media17.m4a"/><Relationship Id="rId4" Type="http://schemas.openxmlformats.org/officeDocument/2006/relationships/tags" Target="../tags/tag105.xml"/><Relationship Id="rId9" Type="http://schemas.openxmlformats.org/officeDocument/2006/relationships/audio" Target="NULL" TargetMode="External"/><Relationship Id="rId14" Type="http://schemas.openxmlformats.org/officeDocument/2006/relationships/image" Target="../media/image33.jpg"/></Relationships>
</file>

<file path=ppt/slides/_rels/slide18.xml.rels><?xml version="1.0" encoding="UTF-8" standalone="yes"?>
<Relationships xmlns="http://schemas.openxmlformats.org/package/2006/relationships"><Relationship Id="rId8" Type="http://schemas.openxmlformats.org/officeDocument/2006/relationships/audio" Target="NULL" TargetMode="External"/><Relationship Id="rId13" Type="http://schemas.openxmlformats.org/officeDocument/2006/relationships/image" Target="../media/image1.png"/><Relationship Id="rId3" Type="http://schemas.openxmlformats.org/officeDocument/2006/relationships/tags" Target="../tags/tag112.xml"/><Relationship Id="rId7" Type="http://schemas.openxmlformats.org/officeDocument/2006/relationships/tags" Target="../tags/tag116.xml"/><Relationship Id="rId12" Type="http://schemas.openxmlformats.org/officeDocument/2006/relationships/image" Target="../media/image36.jpg"/><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11" Type="http://schemas.openxmlformats.org/officeDocument/2006/relationships/image" Target="../media/image35.png"/><Relationship Id="rId5" Type="http://schemas.openxmlformats.org/officeDocument/2006/relationships/tags" Target="../tags/tag114.xml"/><Relationship Id="rId10" Type="http://schemas.openxmlformats.org/officeDocument/2006/relationships/slideLayout" Target="../slideLayouts/slideLayout5.xml"/><Relationship Id="rId4" Type="http://schemas.openxmlformats.org/officeDocument/2006/relationships/tags" Target="../tags/tag113.xml"/><Relationship Id="rId9" Type="http://schemas.microsoft.com/office/2007/relationships/media" Target="../media/media18.m4a"/><Relationship Id="rId14" Type="http://schemas.openxmlformats.org/officeDocument/2006/relationships/hyperlink" Target="https://www.childrensfoundation.org/downloads/mccss-nutrition-guidelines-fr-2020.pdf" TargetMode="External"/></Relationships>
</file>

<file path=ppt/slides/_rels/slide19.xml.rels><?xml version="1.0" encoding="UTF-8" standalone="yes"?>
<Relationships xmlns="http://schemas.openxmlformats.org/package/2006/relationships"><Relationship Id="rId8" Type="http://schemas.openxmlformats.org/officeDocument/2006/relationships/tags" Target="../tags/tag124.xml"/><Relationship Id="rId13" Type="http://schemas.openxmlformats.org/officeDocument/2006/relationships/image" Target="../media/image37.jpg"/><Relationship Id="rId3" Type="http://schemas.openxmlformats.org/officeDocument/2006/relationships/tags" Target="../tags/tag119.xml"/><Relationship Id="rId7" Type="http://schemas.openxmlformats.org/officeDocument/2006/relationships/tags" Target="../tags/tag123.xml"/><Relationship Id="rId12" Type="http://schemas.openxmlformats.org/officeDocument/2006/relationships/notesSlide" Target="../notesSlides/notesSlide18.xml"/><Relationship Id="rId2" Type="http://schemas.openxmlformats.org/officeDocument/2006/relationships/tags" Target="../tags/tag118.xml"/><Relationship Id="rId16" Type="http://schemas.openxmlformats.org/officeDocument/2006/relationships/hyperlink" Target="https://www.childrensfoundation.org/downloads/mccss-nutrition-guidelines-fr-2020.pdf" TargetMode="External"/><Relationship Id="rId1" Type="http://schemas.openxmlformats.org/officeDocument/2006/relationships/tags" Target="../tags/tag117.xml"/><Relationship Id="rId6" Type="http://schemas.openxmlformats.org/officeDocument/2006/relationships/tags" Target="../tags/tag122.xml"/><Relationship Id="rId11" Type="http://schemas.openxmlformats.org/officeDocument/2006/relationships/slideLayout" Target="../slideLayouts/slideLayout5.xml"/><Relationship Id="rId5" Type="http://schemas.openxmlformats.org/officeDocument/2006/relationships/tags" Target="../tags/tag121.xml"/><Relationship Id="rId15" Type="http://schemas.openxmlformats.org/officeDocument/2006/relationships/image" Target="../media/image1.png"/><Relationship Id="rId10" Type="http://schemas.microsoft.com/office/2007/relationships/media" Target="../media/media19.m4a"/><Relationship Id="rId4" Type="http://schemas.openxmlformats.org/officeDocument/2006/relationships/tags" Target="../tags/tag120.xml"/><Relationship Id="rId9" Type="http://schemas.openxmlformats.org/officeDocument/2006/relationships/audio" Target="NULL" TargetMode="External"/><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6.xml"/><Relationship Id="rId7" Type="http://schemas.openxmlformats.org/officeDocument/2006/relationships/notesSlide" Target="../notesSlides/notesSlide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slideLayout" Target="../slideLayouts/slideLayout2.xml"/><Relationship Id="rId5" Type="http://schemas.microsoft.com/office/2007/relationships/media" Target="../media/media2.m4a"/><Relationship Id="rId4" Type="http://schemas.openxmlformats.org/officeDocument/2006/relationships/audio" Target="NULL" TargetMode="External"/><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image" Target="../media/image40.png"/><Relationship Id="rId3" Type="http://schemas.openxmlformats.org/officeDocument/2006/relationships/tags" Target="../tags/tag127.xml"/><Relationship Id="rId7" Type="http://schemas.openxmlformats.org/officeDocument/2006/relationships/tags" Target="../tags/tag131.xml"/><Relationship Id="rId12" Type="http://schemas.openxmlformats.org/officeDocument/2006/relationships/image" Target="../media/image39.png"/><Relationship Id="rId2" Type="http://schemas.openxmlformats.org/officeDocument/2006/relationships/tags" Target="../tags/tag126.xml"/><Relationship Id="rId16" Type="http://schemas.openxmlformats.org/officeDocument/2006/relationships/hyperlink" Target="https://www.childrensfoundation.org/downloads/mccss-nutrition-guidelines-fr-2020.pdf" TargetMode="External"/><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slideLayout" Target="../slideLayouts/slideLayout5.xml"/><Relationship Id="rId5" Type="http://schemas.openxmlformats.org/officeDocument/2006/relationships/tags" Target="../tags/tag129.xml"/><Relationship Id="rId15" Type="http://schemas.openxmlformats.org/officeDocument/2006/relationships/image" Target="../media/image1.png"/><Relationship Id="rId10" Type="http://schemas.microsoft.com/office/2007/relationships/media" Target="../media/media20.m4a"/><Relationship Id="rId4" Type="http://schemas.openxmlformats.org/officeDocument/2006/relationships/tags" Target="../tags/tag128.xml"/><Relationship Id="rId9" Type="http://schemas.openxmlformats.org/officeDocument/2006/relationships/audio" Target="NULL" TargetMode="External"/><Relationship Id="rId14" Type="http://schemas.openxmlformats.org/officeDocument/2006/relationships/image" Target="../media/image41.png"/></Relationships>
</file>

<file path=ppt/slides/_rels/slide21.xml.rels><?xml version="1.0" encoding="UTF-8" standalone="yes"?>
<Relationships xmlns="http://schemas.openxmlformats.org/package/2006/relationships"><Relationship Id="rId8" Type="http://schemas.microsoft.com/office/2007/relationships/media" Target="../media/media21.m4a"/><Relationship Id="rId13" Type="http://schemas.openxmlformats.org/officeDocument/2006/relationships/hyperlink" Target="https://www.childrensfoundation.org/downloads/mccss-nutrition-guidelines-fr-2020.pdf" TargetMode="External"/><Relationship Id="rId3" Type="http://schemas.openxmlformats.org/officeDocument/2006/relationships/tags" Target="../tags/tag135.xml"/><Relationship Id="rId7" Type="http://schemas.openxmlformats.org/officeDocument/2006/relationships/audio" Target="NULL" TargetMode="External"/><Relationship Id="rId12" Type="http://schemas.openxmlformats.org/officeDocument/2006/relationships/image" Target="../media/image1.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tags" Target="../tags/tag138.xml"/><Relationship Id="rId11" Type="http://schemas.openxmlformats.org/officeDocument/2006/relationships/image" Target="../media/image42.jpeg"/><Relationship Id="rId5" Type="http://schemas.openxmlformats.org/officeDocument/2006/relationships/tags" Target="../tags/tag137.xml"/><Relationship Id="rId10" Type="http://schemas.openxmlformats.org/officeDocument/2006/relationships/notesSlide" Target="../notesSlides/notesSlide19.xml"/><Relationship Id="rId4" Type="http://schemas.openxmlformats.org/officeDocument/2006/relationships/tags" Target="../tags/tag136.xml"/><Relationship Id="rId9"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audio" Target="NULL" TargetMode="External"/><Relationship Id="rId13" Type="http://schemas.openxmlformats.org/officeDocument/2006/relationships/image" Target="../media/image44.jpg"/><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image" Target="../media/image43.jp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notesSlide" Target="../notesSlides/notesSlide20.xml"/><Relationship Id="rId5" Type="http://schemas.openxmlformats.org/officeDocument/2006/relationships/tags" Target="../tags/tag143.xml"/><Relationship Id="rId15" Type="http://schemas.openxmlformats.org/officeDocument/2006/relationships/hyperlink" Target="https://www.childrensfoundation.org/downloads/mccss-nutrition-guidelines-fr-2020.pdf" TargetMode="External"/><Relationship Id="rId10" Type="http://schemas.openxmlformats.org/officeDocument/2006/relationships/slideLayout" Target="../slideLayouts/slideLayout5.xml"/><Relationship Id="rId4" Type="http://schemas.openxmlformats.org/officeDocument/2006/relationships/tags" Target="../tags/tag142.xml"/><Relationship Id="rId9" Type="http://schemas.microsoft.com/office/2007/relationships/media" Target="../media/media22.m4a"/><Relationship Id="rId1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hyperlink" Target="https://www.childrensfoundation.org/downloads/mccss-nutrition-guidelines-fr-2020.pdf" TargetMode="External"/><Relationship Id="rId3" Type="http://schemas.openxmlformats.org/officeDocument/2006/relationships/audio" Target="NULL" TargetMode="External"/><Relationship Id="rId7" Type="http://schemas.openxmlformats.org/officeDocument/2006/relationships/image" Target="../media/image1.pn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microsoft.com/office/2007/relationships/media" Target="../media/media23.m4a"/></Relationships>
</file>

<file path=ppt/slides/_rels/slide24.xml.rels><?xml version="1.0" encoding="UTF-8" standalone="yes"?>
<Relationships xmlns="http://schemas.openxmlformats.org/package/2006/relationships"><Relationship Id="rId8" Type="http://schemas.openxmlformats.org/officeDocument/2006/relationships/hyperlink" Target="https://www.childrensfoundation.org/downloads/mccss-nutrition-guidelines-fr-2020.pdf" TargetMode="External"/><Relationship Id="rId3" Type="http://schemas.openxmlformats.org/officeDocument/2006/relationships/audio" Target="NULL" TargetMode="External"/><Relationship Id="rId7" Type="http://schemas.openxmlformats.org/officeDocument/2006/relationships/image" Target="../media/image1.png"/><Relationship Id="rId2" Type="http://schemas.openxmlformats.org/officeDocument/2006/relationships/tags" Target="../tags/tag149.xml"/><Relationship Id="rId1" Type="http://schemas.openxmlformats.org/officeDocument/2006/relationships/tags" Target="../tags/tag148.xml"/><Relationship Id="rId6" Type="http://schemas.openxmlformats.org/officeDocument/2006/relationships/notesSlide" Target="../notesSlides/notesSlide22.xml"/><Relationship Id="rId5" Type="http://schemas.openxmlformats.org/officeDocument/2006/relationships/slideLayout" Target="../slideLayouts/slideLayout2.xml"/><Relationship Id="rId4" Type="http://schemas.microsoft.com/office/2007/relationships/media" Target="../media/media24.m4a"/></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152.xml"/><Relationship Id="rId7" Type="http://schemas.openxmlformats.org/officeDocument/2006/relationships/slideLayout" Target="../slideLayouts/slideLayout3.xml"/><Relationship Id="rId2" Type="http://schemas.openxmlformats.org/officeDocument/2006/relationships/tags" Target="../tags/tag151.xml"/><Relationship Id="rId1" Type="http://schemas.openxmlformats.org/officeDocument/2006/relationships/tags" Target="../tags/tag150.xml"/><Relationship Id="rId6" Type="http://schemas.microsoft.com/office/2007/relationships/media" Target="../media/media25.m4a"/><Relationship Id="rId5" Type="http://schemas.openxmlformats.org/officeDocument/2006/relationships/audio" Target="NULL" TargetMode="External"/><Relationship Id="rId10" Type="http://schemas.openxmlformats.org/officeDocument/2006/relationships/image" Target="../media/image1.png"/><Relationship Id="rId4" Type="http://schemas.openxmlformats.org/officeDocument/2006/relationships/tags" Target="../tags/tag153.xml"/><Relationship Id="rId9"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audio" Target="NULL" TargetMode="External"/><Relationship Id="rId13" Type="http://schemas.openxmlformats.org/officeDocument/2006/relationships/image" Target="../media/image4.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notesSlide" Target="../notesSlides/notesSlide3.xml"/><Relationship Id="rId5" Type="http://schemas.openxmlformats.org/officeDocument/2006/relationships/tags" Target="../tags/tag11.xml"/><Relationship Id="rId10" Type="http://schemas.openxmlformats.org/officeDocument/2006/relationships/slideLayout" Target="../slideLayouts/slideLayout5.xml"/><Relationship Id="rId4" Type="http://schemas.openxmlformats.org/officeDocument/2006/relationships/tags" Target="../tags/tag10.xml"/><Relationship Id="rId9" Type="http://schemas.microsoft.com/office/2007/relationships/media" Target="../media/media3.m4a"/><Relationship Id="rId1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image" Target="../media/image1.png"/><Relationship Id="rId3" Type="http://schemas.openxmlformats.org/officeDocument/2006/relationships/tags" Target="../tags/tag16.xml"/><Relationship Id="rId7" Type="http://schemas.openxmlformats.org/officeDocument/2006/relationships/audio" Target="../media/media4.m4a"/><Relationship Id="rId12" Type="http://schemas.openxmlformats.org/officeDocument/2006/relationships/image" Target="../media/image7.png"/><Relationship Id="rId2" Type="http://schemas.openxmlformats.org/officeDocument/2006/relationships/tags" Target="../tags/tag15.xml"/><Relationship Id="rId1" Type="http://schemas.openxmlformats.org/officeDocument/2006/relationships/tags" Target="../tags/tag14.xml"/><Relationship Id="rId6" Type="http://schemas.microsoft.com/office/2007/relationships/media" Target="../media/media4.m4a"/><Relationship Id="rId11" Type="http://schemas.openxmlformats.org/officeDocument/2006/relationships/image" Target="../media/image6.png"/><Relationship Id="rId5" Type="http://schemas.openxmlformats.org/officeDocument/2006/relationships/tags" Target="../tags/tag18.xml"/><Relationship Id="rId10" Type="http://schemas.openxmlformats.org/officeDocument/2006/relationships/image" Target="../media/image5.png"/><Relationship Id="rId4" Type="http://schemas.openxmlformats.org/officeDocument/2006/relationships/tags" Target="../tags/tag17.xml"/><Relationship Id="rId9"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21.xml"/><Relationship Id="rId7" Type="http://schemas.openxmlformats.org/officeDocument/2006/relationships/slideLayout" Target="../slideLayouts/slideLayout2.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audio" Target="../media/media5.m4a"/><Relationship Id="rId11" Type="http://schemas.openxmlformats.org/officeDocument/2006/relationships/hyperlink" Target="https://www.childrensfoundation.org/downloads/mccss-nutrition-guidelines-fr-2020.pdf" TargetMode="External"/><Relationship Id="rId5" Type="http://schemas.microsoft.com/office/2007/relationships/media" Target="../media/media5.m4a"/><Relationship Id="rId10" Type="http://schemas.openxmlformats.org/officeDocument/2006/relationships/image" Target="../media/image1.png"/><Relationship Id="rId4" Type="http://schemas.openxmlformats.org/officeDocument/2006/relationships/tags" Target="../tags/tag22.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tags" Target="../tags/tag30.xml"/><Relationship Id="rId13" Type="http://schemas.openxmlformats.org/officeDocument/2006/relationships/image" Target="../media/image9.jpg"/><Relationship Id="rId3" Type="http://schemas.openxmlformats.org/officeDocument/2006/relationships/tags" Target="../tags/tag25.xml"/><Relationship Id="rId7" Type="http://schemas.openxmlformats.org/officeDocument/2006/relationships/tags" Target="../tags/tag29.xml"/><Relationship Id="rId12" Type="http://schemas.openxmlformats.org/officeDocument/2006/relationships/notesSlide" Target="../notesSlides/notesSlide6.xml"/><Relationship Id="rId2" Type="http://schemas.openxmlformats.org/officeDocument/2006/relationships/tags" Target="../tags/tag24.xml"/><Relationship Id="rId16" Type="http://schemas.openxmlformats.org/officeDocument/2006/relationships/hyperlink" Target="https://www.childrensfoundation.org/downloads/mccss-nutrition-guidelines-fr-2020.pdf" TargetMode="External"/><Relationship Id="rId1" Type="http://schemas.openxmlformats.org/officeDocument/2006/relationships/tags" Target="../tags/tag23.xml"/><Relationship Id="rId6" Type="http://schemas.openxmlformats.org/officeDocument/2006/relationships/tags" Target="../tags/tag28.xml"/><Relationship Id="rId11" Type="http://schemas.openxmlformats.org/officeDocument/2006/relationships/slideLayout" Target="../slideLayouts/slideLayout5.xml"/><Relationship Id="rId5" Type="http://schemas.openxmlformats.org/officeDocument/2006/relationships/tags" Target="../tags/tag27.xml"/><Relationship Id="rId15" Type="http://schemas.openxmlformats.org/officeDocument/2006/relationships/image" Target="../media/image1.png"/><Relationship Id="rId10" Type="http://schemas.openxmlformats.org/officeDocument/2006/relationships/audio" Target="../media/media6.m4a"/><Relationship Id="rId4" Type="http://schemas.openxmlformats.org/officeDocument/2006/relationships/tags" Target="../tags/tag26.xml"/><Relationship Id="rId9" Type="http://schemas.microsoft.com/office/2007/relationships/media" Target="../media/media6.m4a"/><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notesSlide" Target="../notesSlides/notesSlide7.xml"/><Relationship Id="rId18" Type="http://schemas.openxmlformats.org/officeDocument/2006/relationships/image" Target="../media/image1.png"/><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slideLayout" Target="../slideLayouts/slideLayout5.xml"/><Relationship Id="rId17" Type="http://schemas.openxmlformats.org/officeDocument/2006/relationships/image" Target="../media/image14.png"/><Relationship Id="rId2" Type="http://schemas.openxmlformats.org/officeDocument/2006/relationships/tags" Target="../tags/tag32.xml"/><Relationship Id="rId16" Type="http://schemas.openxmlformats.org/officeDocument/2006/relationships/image" Target="../media/image13.png"/><Relationship Id="rId1" Type="http://schemas.openxmlformats.org/officeDocument/2006/relationships/tags" Target="../tags/tag31.xml"/><Relationship Id="rId6" Type="http://schemas.openxmlformats.org/officeDocument/2006/relationships/tags" Target="../tags/tag36.xml"/><Relationship Id="rId11" Type="http://schemas.microsoft.com/office/2007/relationships/media" Target="../media/media7.m4a"/><Relationship Id="rId5" Type="http://schemas.openxmlformats.org/officeDocument/2006/relationships/tags" Target="../tags/tag35.xml"/><Relationship Id="rId15" Type="http://schemas.openxmlformats.org/officeDocument/2006/relationships/image" Target="../media/image12.png"/><Relationship Id="rId10" Type="http://schemas.openxmlformats.org/officeDocument/2006/relationships/audio" Target="NULL" TargetMode="External"/><Relationship Id="rId19" Type="http://schemas.openxmlformats.org/officeDocument/2006/relationships/hyperlink" Target="https://www.childrensfoundation.org/downloads/mccss-nutrition-guidelines-fr-2020.pdf" TargetMode="Externa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image" Target="../media/image11.jpg"/></Relationships>
</file>

<file path=ppt/slides/_rels/slide8.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notesSlide" Target="../notesSlides/notesSlide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slideLayout" Target="../slideLayouts/slideLayout5.xml"/><Relationship Id="rId2" Type="http://schemas.openxmlformats.org/officeDocument/2006/relationships/tags" Target="../tags/tag41.xml"/><Relationship Id="rId16" Type="http://schemas.openxmlformats.org/officeDocument/2006/relationships/hyperlink" Target="https://www.childrensfoundation.org/downloads/mccss-nutrition-guidelines-fr-2020.pdf" TargetMode="External"/><Relationship Id="rId1" Type="http://schemas.openxmlformats.org/officeDocument/2006/relationships/tags" Target="../tags/tag40.xml"/><Relationship Id="rId6" Type="http://schemas.openxmlformats.org/officeDocument/2006/relationships/tags" Target="../tags/tag45.xml"/><Relationship Id="rId11" Type="http://schemas.microsoft.com/office/2007/relationships/media" Target="../media/media8.m4a"/><Relationship Id="rId5" Type="http://schemas.openxmlformats.org/officeDocument/2006/relationships/tags" Target="../tags/tag44.xml"/><Relationship Id="rId15" Type="http://schemas.openxmlformats.org/officeDocument/2006/relationships/image" Target="../media/image1.png"/><Relationship Id="rId10" Type="http://schemas.openxmlformats.org/officeDocument/2006/relationships/audio" Target="NULL" TargetMode="Externa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image" Target="../media/image16.png"/><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notesSlide" Target="../notesSlides/notesSlide9.xml"/><Relationship Id="rId17" Type="http://schemas.openxmlformats.org/officeDocument/2006/relationships/image" Target="../media/image1.png"/><Relationship Id="rId2" Type="http://schemas.openxmlformats.org/officeDocument/2006/relationships/tags" Target="../tags/tag50.xml"/><Relationship Id="rId16" Type="http://schemas.openxmlformats.org/officeDocument/2006/relationships/hyperlink" Target="https://www.childrensfoundation.org/downloads/mccss-nutrition-guidelines-fr-2020.pdf" TargetMode="Externa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slideLayout" Target="../slideLayouts/slideLayout5.xml"/><Relationship Id="rId5" Type="http://schemas.openxmlformats.org/officeDocument/2006/relationships/tags" Target="../tags/tag53.xml"/><Relationship Id="rId15" Type="http://schemas.openxmlformats.org/officeDocument/2006/relationships/image" Target="../media/image18.png"/><Relationship Id="rId10" Type="http://schemas.microsoft.com/office/2007/relationships/media" Target="../media/media9.m4a"/><Relationship Id="rId4" Type="http://schemas.openxmlformats.org/officeDocument/2006/relationships/tags" Target="../tags/tag52.xml"/><Relationship Id="rId9" Type="http://schemas.openxmlformats.org/officeDocument/2006/relationships/audio" Target="NULL" TargetMode="External"/><Relationship Id="rId1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A8807E-B773-4A1F-BDCB-E865D21CC187}"/>
              </a:ext>
            </a:extLst>
          </p:cNvPr>
          <p:cNvSpPr>
            <a:spLocks noGrp="1"/>
          </p:cNvSpPr>
          <p:nvPr>
            <p:ph type="ctrTitle"/>
            <p:custDataLst>
              <p:tags r:id="rId1"/>
            </p:custDataLst>
          </p:nvPr>
        </p:nvSpPr>
        <p:spPr>
          <a:xfrm>
            <a:off x="97009" y="3669011"/>
            <a:ext cx="9830762" cy="1646302"/>
          </a:xfrm>
        </p:spPr>
        <p:txBody>
          <a:bodyPr/>
          <a:lstStyle/>
          <a:p>
            <a:pPr algn="ctr"/>
            <a:r>
              <a:rPr lang="fr-CA" sz="3600" dirty="0">
                <a:ea typeface="Calibri" panose="020F0502020204030204" pitchFamily="34" charset="0"/>
                <a:cs typeface="Times New Roman" panose="02020603050405020304" pitchFamily="18" charset="0"/>
              </a:rPr>
              <a:t>Les choix d’aliments et de boissons sont divisés en tableaux basés sur </a:t>
            </a:r>
            <a:r>
              <a:rPr lang="fr-CA" sz="3600" dirty="0">
                <a:ea typeface="Calibri" panose="020F0502020204030204" pitchFamily="34" charset="0"/>
                <a:cs typeface="Times New Roman" panose="02020603050405020304" pitchFamily="18" charset="0"/>
                <a:hlinkClick r:id="rId8"/>
              </a:rPr>
              <a:t>«  l’Assiette pour bien manger » </a:t>
            </a:r>
            <a:r>
              <a:rPr lang="fr-CA" sz="3600" dirty="0">
                <a:ea typeface="Calibri" panose="020F0502020204030204" pitchFamily="34" charset="0"/>
                <a:cs typeface="Times New Roman" panose="02020603050405020304" pitchFamily="18" charset="0"/>
              </a:rPr>
              <a:t>du </a:t>
            </a:r>
            <a:r>
              <a:rPr lang="fr-CA" sz="3600" dirty="0">
                <a:ea typeface="Calibri" panose="020F0502020204030204" pitchFamily="34" charset="0"/>
                <a:cs typeface="Times New Roman" panose="02020603050405020304" pitchFamily="18" charset="0"/>
                <a:hlinkClick r:id="rId9"/>
              </a:rPr>
              <a:t>GAC</a:t>
            </a:r>
            <a:r>
              <a:rPr lang="fr-CA" sz="3600" dirty="0">
                <a:ea typeface="Calibri" panose="020F0502020204030204" pitchFamily="34" charset="0"/>
                <a:cs typeface="Times New Roman" panose="02020603050405020304" pitchFamily="18" charset="0"/>
              </a:rPr>
              <a:t>.</a:t>
            </a:r>
            <a:endParaRPr lang="en-US" sz="3600" dirty="0"/>
          </a:p>
        </p:txBody>
      </p:sp>
      <p:sp>
        <p:nvSpPr>
          <p:cNvPr id="5" name="Subtitle 4">
            <a:extLst>
              <a:ext uri="{FF2B5EF4-FFF2-40B4-BE49-F238E27FC236}">
                <a16:creationId xmlns:a16="http://schemas.microsoft.com/office/drawing/2014/main" id="{26131FC9-C2FE-42F7-8395-AA910442397C}"/>
              </a:ext>
            </a:extLst>
          </p:cNvPr>
          <p:cNvSpPr>
            <a:spLocks noGrp="1"/>
          </p:cNvSpPr>
          <p:nvPr>
            <p:ph type="subTitle" idx="1"/>
            <p:custDataLst>
              <p:tags r:id="rId2"/>
            </p:custDataLst>
          </p:nvPr>
        </p:nvSpPr>
        <p:spPr>
          <a:xfrm>
            <a:off x="894762" y="6033784"/>
            <a:ext cx="7268308" cy="425632"/>
          </a:xfrm>
        </p:spPr>
        <p:txBody>
          <a:bodyPr>
            <a:normAutofit/>
          </a:bodyPr>
          <a:lstStyle/>
          <a:p>
            <a:r>
              <a:rPr lang="en-US" sz="1400" dirty="0">
                <a:solidFill>
                  <a:schemeClr val="tx1"/>
                </a:solidFill>
                <a:hlinkClick r:id="rId10">
                  <a:extLst>
                    <a:ext uri="{A12FA001-AC4F-418D-AE19-62706E023703}">
                      <ahyp:hlinkClr xmlns:ahyp="http://schemas.microsoft.com/office/drawing/2018/hyperlinkcolor" val="tx"/>
                    </a:ext>
                  </a:extLst>
                </a:hlinkClick>
              </a:rPr>
              <a:t>https://www.childrensfoundation.org/downloads/mccss-nutrition-guidelines-fr-2020.pdf</a:t>
            </a:r>
            <a:r>
              <a:rPr lang="en-US" sz="1400" dirty="0">
                <a:solidFill>
                  <a:schemeClr val="tx1"/>
                </a:solidFill>
              </a:rPr>
              <a:t> </a:t>
            </a:r>
          </a:p>
          <a:p>
            <a:endParaRPr lang="en-US" dirty="0"/>
          </a:p>
        </p:txBody>
      </p:sp>
      <p:sp>
        <p:nvSpPr>
          <p:cNvPr id="3" name="TextBox 2">
            <a:extLst>
              <a:ext uri="{FF2B5EF4-FFF2-40B4-BE49-F238E27FC236}">
                <a16:creationId xmlns:a16="http://schemas.microsoft.com/office/drawing/2014/main" id="{EEA2D55E-6A9B-42D3-BE88-3C14E3DBDE28}"/>
              </a:ext>
            </a:extLst>
          </p:cNvPr>
          <p:cNvSpPr txBox="1"/>
          <p:nvPr>
            <p:custDataLst>
              <p:tags r:id="rId3"/>
            </p:custDataLst>
          </p:nvPr>
        </p:nvSpPr>
        <p:spPr>
          <a:xfrm>
            <a:off x="667026" y="2105102"/>
            <a:ext cx="9450751" cy="1200329"/>
          </a:xfrm>
          <a:prstGeom prst="rect">
            <a:avLst/>
          </a:prstGeom>
          <a:noFill/>
        </p:spPr>
        <p:txBody>
          <a:bodyPr wrap="square" rtlCol="0">
            <a:spAutoFit/>
          </a:bodyPr>
          <a:lstStyle/>
          <a:p>
            <a:r>
              <a:rPr lang="fr-CA" sz="3600" dirty="0">
                <a:solidFill>
                  <a:schemeClr val="accent1"/>
                </a:solidFill>
                <a:ea typeface="Calibri" panose="020F0502020204030204" pitchFamily="34" charset="0"/>
                <a:cs typeface="Times New Roman" panose="02020603050405020304" pitchFamily="18" charset="0"/>
              </a:rPr>
              <a:t>Section</a:t>
            </a:r>
            <a:r>
              <a:rPr lang="fr-CA" sz="3600" dirty="0">
                <a:solidFill>
                  <a:schemeClr val="accent1"/>
                </a:solidFill>
                <a:effectLst/>
                <a:ea typeface="Calibri" panose="020F0502020204030204" pitchFamily="34" charset="0"/>
                <a:cs typeface="Times New Roman" panose="02020603050405020304" pitchFamily="18" charset="0"/>
              </a:rPr>
              <a:t> 3 :</a:t>
            </a:r>
            <a:br>
              <a:rPr lang="fr-CA" sz="3600" dirty="0">
                <a:solidFill>
                  <a:schemeClr val="accent1"/>
                </a:solidFill>
                <a:effectLst/>
                <a:ea typeface="Calibri" panose="020F0502020204030204" pitchFamily="34" charset="0"/>
                <a:cs typeface="Times New Roman" panose="02020603050405020304" pitchFamily="18" charset="0"/>
              </a:rPr>
            </a:br>
            <a:r>
              <a:rPr lang="fr-CA" sz="3600" dirty="0">
                <a:solidFill>
                  <a:schemeClr val="accent1"/>
                </a:solidFill>
                <a:effectLst/>
                <a:ea typeface="Calibri" panose="020F0502020204030204" pitchFamily="34" charset="0"/>
                <a:cs typeface="Times New Roman" panose="02020603050405020304" pitchFamily="18" charset="0"/>
              </a:rPr>
              <a:t>Tableaux de choix d’aliments et de boissons:</a:t>
            </a:r>
            <a:endParaRPr lang="en-CA" sz="3600" dirty="0">
              <a:solidFill>
                <a:schemeClr val="accent1"/>
              </a:solidFill>
            </a:endParaRPr>
          </a:p>
        </p:txBody>
      </p:sp>
      <p:pic>
        <p:nvPicPr>
          <p:cNvPr id="6" name="Module 3-1">
            <a:hlinkClick r:id="" action="ppaction://media"/>
            <a:extLst>
              <a:ext uri="{FF2B5EF4-FFF2-40B4-BE49-F238E27FC236}">
                <a16:creationId xmlns:a16="http://schemas.microsoft.com/office/drawing/2014/main" id="{A9C67001-0540-4DBE-9ED7-8AA576F6A487}"/>
              </a:ext>
            </a:extLst>
          </p:cNvPr>
          <p:cNvPicPr>
            <a:picLocks noChangeAspect="1"/>
          </p:cNvPicPr>
          <p:nvPr>
            <a:audioFile r:link="rId4"/>
            <p:extLst>
              <p:ext uri="{DAA4B4D4-6D71-4841-9C94-3DE7FCFB9230}">
                <p14:media xmlns:p14="http://schemas.microsoft.com/office/powerpoint/2010/main" r:embed="rId5">
                  <p14:trim st="1256" end="1331.1156"/>
                </p14:media>
              </p:ext>
            </p:extLst>
          </p:nvPr>
        </p:nvPicPr>
        <p:blipFill>
          <a:blip r:embed="rId11"/>
          <a:stretch>
            <a:fillRect/>
          </a:stretch>
        </p:blipFill>
        <p:spPr>
          <a:xfrm>
            <a:off x="498762" y="5427722"/>
            <a:ext cx="396000" cy="396000"/>
          </a:xfrm>
          <a:prstGeom prst="rect">
            <a:avLst/>
          </a:prstGeom>
        </p:spPr>
      </p:pic>
    </p:spTree>
    <p:extLst>
      <p:ext uri="{BB962C8B-B14F-4D97-AF65-F5344CB8AC3E}">
        <p14:creationId xmlns:p14="http://schemas.microsoft.com/office/powerpoint/2010/main" val="221325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9712A-5081-41C1-A748-5A3A5759C610}"/>
              </a:ext>
            </a:extLst>
          </p:cNvPr>
          <p:cNvSpPr>
            <a:spLocks noGrp="1"/>
          </p:cNvSpPr>
          <p:nvPr>
            <p:ph type="title"/>
            <p:custDataLst>
              <p:tags r:id="rId1"/>
            </p:custDataLst>
          </p:nvPr>
        </p:nvSpPr>
        <p:spPr/>
        <p:txBody>
          <a:bodyPr/>
          <a:lstStyle/>
          <a:p>
            <a:r>
              <a:rPr lang="en-US" dirty="0" err="1"/>
              <a:t>Céréales</a:t>
            </a:r>
            <a:r>
              <a:rPr lang="en-US" dirty="0"/>
              <a:t> et patisseries: PDF p.12&amp;13</a:t>
            </a:r>
          </a:p>
        </p:txBody>
      </p:sp>
      <p:sp>
        <p:nvSpPr>
          <p:cNvPr id="3" name="Text Placeholder 2">
            <a:extLst>
              <a:ext uri="{FF2B5EF4-FFF2-40B4-BE49-F238E27FC236}">
                <a16:creationId xmlns:a16="http://schemas.microsoft.com/office/drawing/2014/main" id="{9747B0E1-8E13-4DEA-B461-2508C4A0B43D}"/>
              </a:ext>
            </a:extLst>
          </p:cNvPr>
          <p:cNvSpPr>
            <a:spLocks noGrp="1"/>
          </p:cNvSpPr>
          <p:nvPr>
            <p:ph type="body" idx="1"/>
            <p:custDataLst>
              <p:tags r:id="rId2"/>
            </p:custDataLst>
          </p:nvPr>
        </p:nvSpPr>
        <p:spPr/>
        <p:txBody>
          <a:bodyPr/>
          <a:lstStyle/>
          <a:p>
            <a:r>
              <a:rPr lang="en-US" dirty="0" err="1"/>
              <a:t>Servir</a:t>
            </a:r>
            <a:endParaRPr lang="en-US" dirty="0"/>
          </a:p>
        </p:txBody>
      </p:sp>
      <p:sp>
        <p:nvSpPr>
          <p:cNvPr id="4" name="Content Placeholder 3">
            <a:extLst>
              <a:ext uri="{FF2B5EF4-FFF2-40B4-BE49-F238E27FC236}">
                <a16:creationId xmlns:a16="http://schemas.microsoft.com/office/drawing/2014/main" id="{BA16F84A-DFCF-4573-ACF0-D0937EAF07D1}"/>
              </a:ext>
            </a:extLst>
          </p:cNvPr>
          <p:cNvSpPr>
            <a:spLocks noGrp="1"/>
          </p:cNvSpPr>
          <p:nvPr>
            <p:ph sz="half" idx="2"/>
            <p:custDataLst>
              <p:tags r:id="rId3"/>
            </p:custDataLst>
          </p:nvPr>
        </p:nvSpPr>
        <p:spPr>
          <a:xfrm>
            <a:off x="472545" y="2737246"/>
            <a:ext cx="4615837" cy="2088000"/>
          </a:xfrm>
        </p:spPr>
        <p:txBody>
          <a:bodyPr/>
          <a:lstStyle/>
          <a:p>
            <a:r>
              <a:rPr lang="fr-FR" dirty="0"/>
              <a:t>Flocons d'avoine (p. ex., à cuisson rapide ou à gros flocons) </a:t>
            </a:r>
            <a:endParaRPr lang="en-US" dirty="0"/>
          </a:p>
          <a:p>
            <a:r>
              <a:rPr lang="fr-FR" dirty="0"/>
              <a:t>Gruau instantané (légèrement sucré) </a:t>
            </a:r>
            <a:endParaRPr lang="en-US" dirty="0"/>
          </a:p>
          <a:p>
            <a:r>
              <a:rPr lang="fr-FR" dirty="0"/>
              <a:t>Céréales, muffins et scones à grains entiers</a:t>
            </a:r>
            <a:endParaRPr lang="en-US" dirty="0"/>
          </a:p>
        </p:txBody>
      </p:sp>
      <p:sp>
        <p:nvSpPr>
          <p:cNvPr id="5" name="Text Placeholder 4">
            <a:extLst>
              <a:ext uri="{FF2B5EF4-FFF2-40B4-BE49-F238E27FC236}">
                <a16:creationId xmlns:a16="http://schemas.microsoft.com/office/drawing/2014/main" id="{68708741-AB20-4CBF-9767-505098B5FE37}"/>
              </a:ext>
            </a:extLst>
          </p:cNvPr>
          <p:cNvSpPr>
            <a:spLocks noGrp="1"/>
          </p:cNvSpPr>
          <p:nvPr>
            <p:ph type="body" sz="quarter" idx="3"/>
            <p:custDataLst>
              <p:tags r:id="rId4"/>
            </p:custDataLst>
          </p:nvPr>
        </p:nvSpPr>
        <p:spPr/>
        <p:txBody>
          <a:bodyPr/>
          <a:lstStyle/>
          <a:p>
            <a:r>
              <a:rPr lang="en-US" dirty="0"/>
              <a:t>Ne pas </a:t>
            </a:r>
            <a:r>
              <a:rPr lang="en-US" dirty="0" err="1"/>
              <a:t>servir</a:t>
            </a:r>
            <a:endParaRPr lang="en-US" dirty="0"/>
          </a:p>
        </p:txBody>
      </p:sp>
      <p:sp>
        <p:nvSpPr>
          <p:cNvPr id="6" name="Content Placeholder 5">
            <a:extLst>
              <a:ext uri="{FF2B5EF4-FFF2-40B4-BE49-F238E27FC236}">
                <a16:creationId xmlns:a16="http://schemas.microsoft.com/office/drawing/2014/main" id="{BCE86843-4EED-4B4A-8542-2FBDB76FA1A9}"/>
              </a:ext>
            </a:extLst>
          </p:cNvPr>
          <p:cNvSpPr>
            <a:spLocks noGrp="1"/>
          </p:cNvSpPr>
          <p:nvPr>
            <p:ph sz="quarter" idx="4"/>
            <p:custDataLst>
              <p:tags r:id="rId5"/>
            </p:custDataLst>
          </p:nvPr>
        </p:nvSpPr>
        <p:spPr>
          <a:xfrm>
            <a:off x="5088384" y="2737246"/>
            <a:ext cx="5368601" cy="1383510"/>
          </a:xfrm>
        </p:spPr>
        <p:txBody>
          <a:bodyPr/>
          <a:lstStyle/>
          <a:p>
            <a:r>
              <a:rPr lang="fr-FR" dirty="0"/>
              <a:t>Céréales avec chocolat, bonbons, guimauves ou morceaux enrobés de sucre</a:t>
            </a:r>
            <a:endParaRPr lang="en-US" dirty="0"/>
          </a:p>
          <a:p>
            <a:r>
              <a:rPr lang="fr-FR" dirty="0"/>
              <a:t>Gruau instantané (</a:t>
            </a:r>
            <a:r>
              <a:rPr lang="en-CA" dirty="0" err="1"/>
              <a:t>normalement</a:t>
            </a:r>
            <a:r>
              <a:rPr lang="fr-FR" dirty="0"/>
              <a:t> sucré)</a:t>
            </a:r>
            <a:endParaRPr lang="en-US" dirty="0"/>
          </a:p>
          <a:p>
            <a:pPr marL="0" indent="0">
              <a:buNone/>
            </a:pPr>
            <a:endParaRPr lang="en-US" dirty="0"/>
          </a:p>
        </p:txBody>
      </p:sp>
      <p:pic>
        <p:nvPicPr>
          <p:cNvPr id="10" name="Picture 9">
            <a:extLst>
              <a:ext uri="{FF2B5EF4-FFF2-40B4-BE49-F238E27FC236}">
                <a16:creationId xmlns:a16="http://schemas.microsoft.com/office/drawing/2014/main" id="{11C9979C-F697-469D-817D-62DD41DE2464}"/>
              </a:ext>
            </a:extLst>
          </p:cNvPr>
          <p:cNvPicPr>
            <a:picLocks noChangeAspect="1"/>
          </p:cNvPicPr>
          <p:nvPr>
            <p:custDataLst>
              <p:tags r:id="rId6"/>
            </p:custDataLst>
          </p:nvPr>
        </p:nvPicPr>
        <p:blipFill>
          <a:blip r:embed="rId12"/>
          <a:srcRect/>
          <a:stretch/>
        </p:blipFill>
        <p:spPr>
          <a:xfrm>
            <a:off x="4419128" y="4509143"/>
            <a:ext cx="1315439" cy="2088000"/>
          </a:xfrm>
          <a:prstGeom prst="rect">
            <a:avLst/>
          </a:prstGeom>
        </p:spPr>
      </p:pic>
      <p:pic>
        <p:nvPicPr>
          <p:cNvPr id="13" name="Picture 12">
            <a:extLst>
              <a:ext uri="{FF2B5EF4-FFF2-40B4-BE49-F238E27FC236}">
                <a16:creationId xmlns:a16="http://schemas.microsoft.com/office/drawing/2014/main" id="{625EAD99-24ED-45C7-9B4A-87743DAF2554}"/>
              </a:ext>
            </a:extLst>
          </p:cNvPr>
          <p:cNvPicPr>
            <a:picLocks noChangeAspect="1"/>
          </p:cNvPicPr>
          <p:nvPr>
            <p:custDataLst>
              <p:tags r:id="rId7"/>
            </p:custDataLst>
          </p:nvPr>
        </p:nvPicPr>
        <p:blipFill>
          <a:blip r:embed="rId13"/>
          <a:stretch>
            <a:fillRect/>
          </a:stretch>
        </p:blipFill>
        <p:spPr>
          <a:xfrm>
            <a:off x="8092192" y="4208933"/>
            <a:ext cx="2035629" cy="2035629"/>
          </a:xfrm>
          <a:prstGeom prst="rect">
            <a:avLst/>
          </a:prstGeom>
        </p:spPr>
      </p:pic>
      <p:pic>
        <p:nvPicPr>
          <p:cNvPr id="11" name="3-10">
            <a:hlinkClick r:id="" action="ppaction://media"/>
            <a:extLst>
              <a:ext uri="{FF2B5EF4-FFF2-40B4-BE49-F238E27FC236}">
                <a16:creationId xmlns:a16="http://schemas.microsoft.com/office/drawing/2014/main" id="{5F0905E2-0D71-4307-99AB-D582F68B0519}"/>
              </a:ext>
            </a:extLst>
          </p:cNvPr>
          <p:cNvPicPr>
            <a:picLocks noChangeAspect="1"/>
          </p:cNvPicPr>
          <p:nvPr>
            <a:audioFile r:link="rId8"/>
            <p:extLst>
              <p:ext uri="{DAA4B4D4-6D71-4841-9C94-3DE7FCFB9230}">
                <p14:media xmlns:p14="http://schemas.microsoft.com/office/powerpoint/2010/main" r:embed="rId9">
                  <p14:trim st="1258"/>
                </p14:media>
              </p:ext>
            </p:extLst>
          </p:nvPr>
        </p:nvPicPr>
        <p:blipFill>
          <a:blip r:embed="rId14"/>
          <a:stretch>
            <a:fillRect/>
          </a:stretch>
        </p:blipFill>
        <p:spPr>
          <a:xfrm>
            <a:off x="675745" y="5738446"/>
            <a:ext cx="396000" cy="396000"/>
          </a:xfrm>
          <a:prstGeom prst="rect">
            <a:avLst/>
          </a:prstGeom>
        </p:spPr>
      </p:pic>
      <p:sp>
        <p:nvSpPr>
          <p:cNvPr id="14" name="TextBox 13">
            <a:extLst>
              <a:ext uri="{FF2B5EF4-FFF2-40B4-BE49-F238E27FC236}">
                <a16:creationId xmlns:a16="http://schemas.microsoft.com/office/drawing/2014/main" id="{AF970705-7DE3-4924-A51E-60402D466F55}"/>
              </a:ext>
            </a:extLst>
          </p:cNvPr>
          <p:cNvSpPr txBox="1"/>
          <p:nvPr/>
        </p:nvSpPr>
        <p:spPr>
          <a:xfrm>
            <a:off x="873745" y="6281039"/>
            <a:ext cx="3545383"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15">
                  <a:extLst>
                    <a:ext uri="{A12FA001-AC4F-418D-AE19-62706E023703}">
                      <ahyp:hlinkClr xmlns:ahyp="http://schemas.microsoft.com/office/drawing/2018/hyperlinkcolor" val="tx"/>
                    </a:ext>
                  </a:extLst>
                </a:hlinkClick>
              </a:rPr>
              <a:t>Directives nutritionnelles 2020 PDF </a:t>
            </a:r>
            <a:endParaRPr kumimoji="0" lang="fr-CA"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38584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5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CD6AA-A066-4C49-817C-CFFA093EBA5D}"/>
              </a:ext>
            </a:extLst>
          </p:cNvPr>
          <p:cNvSpPr>
            <a:spLocks noGrp="1"/>
          </p:cNvSpPr>
          <p:nvPr>
            <p:ph type="title"/>
            <p:custDataLst>
              <p:tags r:id="rId1"/>
            </p:custDataLst>
          </p:nvPr>
        </p:nvSpPr>
        <p:spPr>
          <a:xfrm>
            <a:off x="677334" y="609600"/>
            <a:ext cx="8596668" cy="738554"/>
          </a:xfrm>
        </p:spPr>
        <p:txBody>
          <a:bodyPr/>
          <a:lstStyle/>
          <a:p>
            <a:r>
              <a:rPr lang="fr-FR" dirty="0"/>
              <a:t>Collations à base de grains: PDF p.13</a:t>
            </a:r>
            <a:endParaRPr lang="en-US" dirty="0"/>
          </a:p>
        </p:txBody>
      </p:sp>
      <p:sp>
        <p:nvSpPr>
          <p:cNvPr id="3" name="Text Placeholder 2">
            <a:extLst>
              <a:ext uri="{FF2B5EF4-FFF2-40B4-BE49-F238E27FC236}">
                <a16:creationId xmlns:a16="http://schemas.microsoft.com/office/drawing/2014/main" id="{E20971D2-E081-4EAA-9463-FE896E36D211}"/>
              </a:ext>
            </a:extLst>
          </p:cNvPr>
          <p:cNvSpPr>
            <a:spLocks noGrp="1"/>
          </p:cNvSpPr>
          <p:nvPr>
            <p:ph type="body" idx="1"/>
            <p:custDataLst>
              <p:tags r:id="rId2"/>
            </p:custDataLst>
          </p:nvPr>
        </p:nvSpPr>
        <p:spPr/>
        <p:txBody>
          <a:bodyPr/>
          <a:lstStyle/>
          <a:p>
            <a:r>
              <a:rPr lang="en-US" dirty="0" err="1"/>
              <a:t>Servir</a:t>
            </a:r>
            <a:endParaRPr lang="en-US" dirty="0"/>
          </a:p>
        </p:txBody>
      </p:sp>
      <p:sp>
        <p:nvSpPr>
          <p:cNvPr id="4" name="Content Placeholder 3">
            <a:extLst>
              <a:ext uri="{FF2B5EF4-FFF2-40B4-BE49-F238E27FC236}">
                <a16:creationId xmlns:a16="http://schemas.microsoft.com/office/drawing/2014/main" id="{B3F7EF0A-9B20-40C5-8F7B-F2205E917490}"/>
              </a:ext>
            </a:extLst>
          </p:cNvPr>
          <p:cNvSpPr>
            <a:spLocks noGrp="1"/>
          </p:cNvSpPr>
          <p:nvPr>
            <p:ph sz="half" idx="2"/>
            <p:custDataLst>
              <p:tags r:id="rId3"/>
            </p:custDataLst>
          </p:nvPr>
        </p:nvSpPr>
        <p:spPr/>
        <p:txBody>
          <a:bodyPr>
            <a:normAutofit/>
          </a:bodyPr>
          <a:lstStyle/>
          <a:p>
            <a:r>
              <a:rPr lang="fr-FR" dirty="0"/>
              <a:t>Barres de céréales à grains entiers ou de type granola</a:t>
            </a:r>
            <a:endParaRPr lang="en-US" dirty="0"/>
          </a:p>
          <a:p>
            <a:r>
              <a:rPr lang="en-US" dirty="0" err="1"/>
              <a:t>Craquelins</a:t>
            </a:r>
            <a:r>
              <a:rPr lang="en-US" dirty="0"/>
              <a:t> </a:t>
            </a:r>
            <a:r>
              <a:rPr lang="fr-CA" dirty="0"/>
              <a:t>à</a:t>
            </a:r>
            <a:r>
              <a:rPr lang="en-US" dirty="0"/>
              <a:t> grains </a:t>
            </a:r>
            <a:r>
              <a:rPr lang="en-US" dirty="0" err="1"/>
              <a:t>entiers</a:t>
            </a:r>
            <a:r>
              <a:rPr lang="en-US" dirty="0"/>
              <a:t> </a:t>
            </a:r>
          </a:p>
          <a:p>
            <a:r>
              <a:rPr lang="fr-FR" dirty="0"/>
              <a:t>Galettes de riz brun, non aromatisées et non sucrées</a:t>
            </a:r>
          </a:p>
        </p:txBody>
      </p:sp>
      <p:sp>
        <p:nvSpPr>
          <p:cNvPr id="5" name="Text Placeholder 4">
            <a:extLst>
              <a:ext uri="{FF2B5EF4-FFF2-40B4-BE49-F238E27FC236}">
                <a16:creationId xmlns:a16="http://schemas.microsoft.com/office/drawing/2014/main" id="{DF213B8A-C9B2-46D0-BAB0-9A884ADDCDE5}"/>
              </a:ext>
            </a:extLst>
          </p:cNvPr>
          <p:cNvSpPr>
            <a:spLocks noGrp="1"/>
          </p:cNvSpPr>
          <p:nvPr>
            <p:ph type="body" sz="quarter" idx="3"/>
            <p:custDataLst>
              <p:tags r:id="rId4"/>
            </p:custDataLst>
          </p:nvPr>
        </p:nvSpPr>
        <p:spPr/>
        <p:txBody>
          <a:bodyPr/>
          <a:lstStyle/>
          <a:p>
            <a:r>
              <a:rPr lang="en-US" dirty="0"/>
              <a:t>Ne pas </a:t>
            </a:r>
            <a:r>
              <a:rPr lang="en-US" dirty="0" err="1"/>
              <a:t>servir</a:t>
            </a:r>
            <a:endParaRPr lang="en-US" dirty="0"/>
          </a:p>
        </p:txBody>
      </p:sp>
      <p:sp>
        <p:nvSpPr>
          <p:cNvPr id="6" name="Content Placeholder 5">
            <a:extLst>
              <a:ext uri="{FF2B5EF4-FFF2-40B4-BE49-F238E27FC236}">
                <a16:creationId xmlns:a16="http://schemas.microsoft.com/office/drawing/2014/main" id="{1488336A-55A3-4E4F-8C81-4DB76C1356E9}"/>
              </a:ext>
            </a:extLst>
          </p:cNvPr>
          <p:cNvSpPr>
            <a:spLocks noGrp="1"/>
          </p:cNvSpPr>
          <p:nvPr>
            <p:ph sz="quarter" idx="4"/>
            <p:custDataLst>
              <p:tags r:id="rId5"/>
            </p:custDataLst>
          </p:nvPr>
        </p:nvSpPr>
        <p:spPr>
          <a:xfrm>
            <a:off x="4975668" y="2744442"/>
            <a:ext cx="5356878" cy="1913269"/>
          </a:xfrm>
        </p:spPr>
        <p:txBody>
          <a:bodyPr>
            <a:normAutofit/>
          </a:bodyPr>
          <a:lstStyle/>
          <a:p>
            <a:r>
              <a:rPr lang="fr-FR" dirty="0"/>
              <a:t>Barres de céréales enrobées de chocolat ou de yogourt ou contenant des guimauves, des bonbons ou des morceaux de chocolat </a:t>
            </a:r>
            <a:endParaRPr lang="en-US" dirty="0"/>
          </a:p>
          <a:p>
            <a:r>
              <a:rPr lang="fr-FR" dirty="0"/>
              <a:t>Bretzels, tortillas ou croustilles de pita</a:t>
            </a:r>
            <a:endParaRPr lang="en-US" dirty="0"/>
          </a:p>
        </p:txBody>
      </p:sp>
      <p:pic>
        <p:nvPicPr>
          <p:cNvPr id="9" name="Picture 8">
            <a:extLst>
              <a:ext uri="{FF2B5EF4-FFF2-40B4-BE49-F238E27FC236}">
                <a16:creationId xmlns:a16="http://schemas.microsoft.com/office/drawing/2014/main" id="{A92F0F08-F9FE-436A-AD3D-C7BEF753A2F7}"/>
              </a:ext>
            </a:extLst>
          </p:cNvPr>
          <p:cNvPicPr>
            <a:picLocks noChangeAspect="1"/>
          </p:cNvPicPr>
          <p:nvPr>
            <p:custDataLst>
              <p:tags r:id="rId6"/>
            </p:custDataLst>
          </p:nvPr>
        </p:nvPicPr>
        <p:blipFill rotWithShape="1">
          <a:blip r:embed="rId13"/>
          <a:srcRect l="16437" r="16113"/>
          <a:stretch/>
        </p:blipFill>
        <p:spPr>
          <a:xfrm>
            <a:off x="10147515" y="3701077"/>
            <a:ext cx="1512830" cy="2125158"/>
          </a:xfrm>
          <a:prstGeom prst="rect">
            <a:avLst/>
          </a:prstGeom>
        </p:spPr>
      </p:pic>
      <p:pic>
        <p:nvPicPr>
          <p:cNvPr id="11" name="Picture 10">
            <a:extLst>
              <a:ext uri="{FF2B5EF4-FFF2-40B4-BE49-F238E27FC236}">
                <a16:creationId xmlns:a16="http://schemas.microsoft.com/office/drawing/2014/main" id="{A55B467F-ABF3-4E85-89A9-AF3387DE1C48}"/>
              </a:ext>
            </a:extLst>
          </p:cNvPr>
          <p:cNvPicPr>
            <a:picLocks noChangeAspect="1"/>
          </p:cNvPicPr>
          <p:nvPr>
            <p:custDataLst>
              <p:tags r:id="rId7"/>
            </p:custDataLst>
          </p:nvPr>
        </p:nvPicPr>
        <p:blipFill>
          <a:blip r:embed="rId14"/>
          <a:srcRect/>
          <a:stretch/>
        </p:blipFill>
        <p:spPr>
          <a:xfrm>
            <a:off x="6244002" y="4763656"/>
            <a:ext cx="1623243" cy="1623243"/>
          </a:xfrm>
          <a:prstGeom prst="rect">
            <a:avLst/>
          </a:prstGeom>
        </p:spPr>
      </p:pic>
      <p:pic>
        <p:nvPicPr>
          <p:cNvPr id="12" name="Picture 11">
            <a:extLst>
              <a:ext uri="{FF2B5EF4-FFF2-40B4-BE49-F238E27FC236}">
                <a16:creationId xmlns:a16="http://schemas.microsoft.com/office/drawing/2014/main" id="{A21E45F9-931A-458A-9821-038518D3C468}"/>
              </a:ext>
            </a:extLst>
          </p:cNvPr>
          <p:cNvPicPr>
            <a:picLocks noChangeAspect="1"/>
          </p:cNvPicPr>
          <p:nvPr>
            <p:custDataLst>
              <p:tags r:id="rId8"/>
            </p:custDataLst>
          </p:nvPr>
        </p:nvPicPr>
        <p:blipFill>
          <a:blip r:embed="rId15"/>
          <a:srcRect/>
          <a:stretch/>
        </p:blipFill>
        <p:spPr>
          <a:xfrm>
            <a:off x="2974265" y="4425794"/>
            <a:ext cx="1728000" cy="1728000"/>
          </a:xfrm>
          <a:prstGeom prst="rect">
            <a:avLst/>
          </a:prstGeom>
        </p:spPr>
      </p:pic>
      <p:sp>
        <p:nvSpPr>
          <p:cNvPr id="14" name="TextBox 13">
            <a:extLst>
              <a:ext uri="{FF2B5EF4-FFF2-40B4-BE49-F238E27FC236}">
                <a16:creationId xmlns:a16="http://schemas.microsoft.com/office/drawing/2014/main" id="{40BE5CA3-EB63-4A4D-87A9-14442D423B4D}"/>
              </a:ext>
            </a:extLst>
          </p:cNvPr>
          <p:cNvSpPr txBox="1"/>
          <p:nvPr/>
        </p:nvSpPr>
        <p:spPr>
          <a:xfrm>
            <a:off x="953763" y="6248292"/>
            <a:ext cx="610186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16">
                  <a:extLst>
                    <a:ext uri="{A12FA001-AC4F-418D-AE19-62706E023703}">
                      <ahyp:hlinkClr xmlns:ahyp="http://schemas.microsoft.com/office/drawing/2018/hyperlinkcolor" val="tx"/>
                    </a:ext>
                  </a:extLst>
                </a:hlinkClick>
              </a:rPr>
              <a:t>Directives nutritionnelles 2020 PDF </a:t>
            </a:r>
            <a:endPar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7" name="3-11a">
            <a:hlinkClick r:id="" action="ppaction://media"/>
            <a:extLst>
              <a:ext uri="{FF2B5EF4-FFF2-40B4-BE49-F238E27FC236}">
                <a16:creationId xmlns:a16="http://schemas.microsoft.com/office/drawing/2014/main" id="{24E2449F-0F49-4A3B-A353-7C607BC5683D}"/>
              </a:ext>
            </a:extLst>
          </p:cNvPr>
          <p:cNvPicPr>
            <a:picLocks noChangeAspect="1"/>
          </p:cNvPicPr>
          <p:nvPr>
            <a:audioFile r:link="rId9"/>
            <p:extLst>
              <p:ext uri="{DAA4B4D4-6D71-4841-9C94-3DE7FCFB9230}">
                <p14:media xmlns:p14="http://schemas.microsoft.com/office/powerpoint/2010/main" r:embed="rId10">
                  <p14:trim st="1600" end="1386.4603"/>
                </p14:media>
              </p:ext>
            </p:extLst>
          </p:nvPr>
        </p:nvPicPr>
        <p:blipFill>
          <a:blip r:embed="rId17"/>
          <a:stretch>
            <a:fillRect/>
          </a:stretch>
        </p:blipFill>
        <p:spPr>
          <a:xfrm>
            <a:off x="693995" y="5880886"/>
            <a:ext cx="574611" cy="396000"/>
          </a:xfrm>
          <a:prstGeom prst="rect">
            <a:avLst/>
          </a:prstGeom>
        </p:spPr>
      </p:pic>
    </p:spTree>
    <p:extLst>
      <p:ext uri="{BB962C8B-B14F-4D97-AF65-F5344CB8AC3E}">
        <p14:creationId xmlns:p14="http://schemas.microsoft.com/office/powerpoint/2010/main" val="391012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9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004C-D202-45A6-B588-0AE8B34DC3FA}"/>
              </a:ext>
            </a:extLst>
          </p:cNvPr>
          <p:cNvSpPr>
            <a:spLocks noGrp="1"/>
          </p:cNvSpPr>
          <p:nvPr>
            <p:ph type="title"/>
            <p:custDataLst>
              <p:tags r:id="rId1"/>
            </p:custDataLst>
          </p:nvPr>
        </p:nvSpPr>
        <p:spPr>
          <a:xfrm>
            <a:off x="677333" y="609600"/>
            <a:ext cx="9642323" cy="1320800"/>
          </a:xfrm>
        </p:spPr>
        <p:txBody>
          <a:bodyPr/>
          <a:lstStyle/>
          <a:p>
            <a:r>
              <a:rPr lang="fr-FR" dirty="0"/>
              <a:t>Nouilles, riz et autres céréales: PDF p.13</a:t>
            </a:r>
            <a:endParaRPr lang="en-US" dirty="0"/>
          </a:p>
        </p:txBody>
      </p:sp>
      <p:sp>
        <p:nvSpPr>
          <p:cNvPr id="3" name="Text Placeholder 2">
            <a:extLst>
              <a:ext uri="{FF2B5EF4-FFF2-40B4-BE49-F238E27FC236}">
                <a16:creationId xmlns:a16="http://schemas.microsoft.com/office/drawing/2014/main" id="{F087AD36-88AB-4C7F-A31A-B44064EA882F}"/>
              </a:ext>
            </a:extLst>
          </p:cNvPr>
          <p:cNvSpPr>
            <a:spLocks noGrp="1"/>
          </p:cNvSpPr>
          <p:nvPr>
            <p:ph type="body" idx="1"/>
            <p:custDataLst>
              <p:tags r:id="rId2"/>
            </p:custDataLst>
          </p:nvPr>
        </p:nvSpPr>
        <p:spPr>
          <a:xfrm>
            <a:off x="570238" y="2160983"/>
            <a:ext cx="4185623" cy="576262"/>
          </a:xfrm>
        </p:spPr>
        <p:txBody>
          <a:bodyPr/>
          <a:lstStyle/>
          <a:p>
            <a:r>
              <a:rPr lang="en-US" dirty="0" err="1"/>
              <a:t>Servir</a:t>
            </a:r>
            <a:endParaRPr lang="en-US" dirty="0"/>
          </a:p>
        </p:txBody>
      </p:sp>
      <p:sp>
        <p:nvSpPr>
          <p:cNvPr id="4" name="Content Placeholder 3">
            <a:extLst>
              <a:ext uri="{FF2B5EF4-FFF2-40B4-BE49-F238E27FC236}">
                <a16:creationId xmlns:a16="http://schemas.microsoft.com/office/drawing/2014/main" id="{5307CC31-8E66-4AF4-BA1D-8E6736B3FF59}"/>
              </a:ext>
            </a:extLst>
          </p:cNvPr>
          <p:cNvSpPr>
            <a:spLocks noGrp="1"/>
          </p:cNvSpPr>
          <p:nvPr>
            <p:ph sz="half" idx="2"/>
            <p:custDataLst>
              <p:tags r:id="rId3"/>
            </p:custDataLst>
          </p:nvPr>
        </p:nvSpPr>
        <p:spPr>
          <a:xfrm>
            <a:off x="562237" y="2737245"/>
            <a:ext cx="4396625" cy="3304117"/>
          </a:xfrm>
        </p:spPr>
        <p:txBody>
          <a:bodyPr>
            <a:normAutofit/>
          </a:bodyPr>
          <a:lstStyle/>
          <a:p>
            <a:r>
              <a:rPr lang="fr-FR" dirty="0"/>
              <a:t>Grains entiers (p. ex., quinoa, avoine, boulgour, sarrasin, orge, </a:t>
            </a:r>
            <a:r>
              <a:rPr lang="fr-FR" dirty="0" err="1"/>
              <a:t>farro</a:t>
            </a:r>
            <a:r>
              <a:rPr lang="fr-FR" dirty="0"/>
              <a:t>, couscous de blé entier)</a:t>
            </a:r>
            <a:r>
              <a:rPr lang="en-US" dirty="0"/>
              <a:t> </a:t>
            </a:r>
          </a:p>
          <a:p>
            <a:r>
              <a:rPr lang="en-US" dirty="0" err="1"/>
              <a:t>Riz</a:t>
            </a:r>
            <a:r>
              <a:rPr lang="en-US" dirty="0"/>
              <a:t> </a:t>
            </a:r>
            <a:r>
              <a:rPr lang="en-US" dirty="0" err="1"/>
              <a:t>brun</a:t>
            </a:r>
            <a:r>
              <a:rPr lang="en-US" dirty="0"/>
              <a:t>, </a:t>
            </a:r>
            <a:r>
              <a:rPr lang="en-US" dirty="0" err="1"/>
              <a:t>riz</a:t>
            </a:r>
            <a:r>
              <a:rPr lang="en-US" dirty="0"/>
              <a:t> </a:t>
            </a:r>
            <a:r>
              <a:rPr lang="en-US" dirty="0" err="1"/>
              <a:t>sauvage</a:t>
            </a:r>
            <a:endParaRPr lang="en-US" dirty="0"/>
          </a:p>
          <a:p>
            <a:r>
              <a:rPr lang="fr-FR" dirty="0"/>
              <a:t>Nouilles de blé entier ou de céréales complètes</a:t>
            </a:r>
            <a:endParaRPr lang="en-US" dirty="0"/>
          </a:p>
        </p:txBody>
      </p:sp>
      <p:sp>
        <p:nvSpPr>
          <p:cNvPr id="5" name="Text Placeholder 4">
            <a:extLst>
              <a:ext uri="{FF2B5EF4-FFF2-40B4-BE49-F238E27FC236}">
                <a16:creationId xmlns:a16="http://schemas.microsoft.com/office/drawing/2014/main" id="{585B82C1-19C0-45C6-8E2D-82143EF1DE8B}"/>
              </a:ext>
            </a:extLst>
          </p:cNvPr>
          <p:cNvSpPr>
            <a:spLocks noGrp="1"/>
          </p:cNvSpPr>
          <p:nvPr>
            <p:ph type="body" sz="quarter" idx="3"/>
            <p:custDataLst>
              <p:tags r:id="rId4"/>
            </p:custDataLst>
          </p:nvPr>
        </p:nvSpPr>
        <p:spPr>
          <a:xfrm>
            <a:off x="4853923" y="2160983"/>
            <a:ext cx="4185618" cy="576262"/>
          </a:xfrm>
        </p:spPr>
        <p:txBody>
          <a:bodyPr/>
          <a:lstStyle/>
          <a:p>
            <a:r>
              <a:rPr lang="en-US" dirty="0"/>
              <a:t>Ne pas </a:t>
            </a:r>
            <a:r>
              <a:rPr lang="en-US" dirty="0" err="1"/>
              <a:t>servir</a:t>
            </a:r>
            <a:endParaRPr lang="en-US" dirty="0"/>
          </a:p>
        </p:txBody>
      </p:sp>
      <p:sp>
        <p:nvSpPr>
          <p:cNvPr id="6" name="Content Placeholder 5">
            <a:extLst>
              <a:ext uri="{FF2B5EF4-FFF2-40B4-BE49-F238E27FC236}">
                <a16:creationId xmlns:a16="http://schemas.microsoft.com/office/drawing/2014/main" id="{08A3E134-41AE-4BED-A068-E471F30ACD8B}"/>
              </a:ext>
            </a:extLst>
          </p:cNvPr>
          <p:cNvSpPr>
            <a:spLocks noGrp="1"/>
          </p:cNvSpPr>
          <p:nvPr>
            <p:ph sz="quarter" idx="4"/>
            <p:custDataLst>
              <p:tags r:id="rId5"/>
            </p:custDataLst>
          </p:nvPr>
        </p:nvSpPr>
        <p:spPr>
          <a:xfrm>
            <a:off x="4889093" y="2737246"/>
            <a:ext cx="5556170" cy="1846478"/>
          </a:xfrm>
        </p:spPr>
        <p:txBody>
          <a:bodyPr>
            <a:normAutofit/>
          </a:bodyPr>
          <a:lstStyle/>
          <a:p>
            <a:r>
              <a:rPr lang="fr-FR" dirty="0"/>
              <a:t>Riz blanc (transformé, étuvé), nouilles de riz et pâtes blanches enrichies.</a:t>
            </a:r>
            <a:endParaRPr lang="en-US" dirty="0"/>
          </a:p>
          <a:p>
            <a:r>
              <a:rPr lang="fr-FR" dirty="0"/>
              <a:t>Céréales, riz et pâtes aromatisés et préemballés (par exemple, ail, herbes, poulet, légumes, macaroni au fromage). </a:t>
            </a:r>
          </a:p>
          <a:p>
            <a:endParaRPr lang="en-US" dirty="0"/>
          </a:p>
          <a:p>
            <a:endParaRPr lang="en-US" dirty="0"/>
          </a:p>
        </p:txBody>
      </p:sp>
      <p:pic>
        <p:nvPicPr>
          <p:cNvPr id="9" name="Picture 8">
            <a:extLst>
              <a:ext uri="{FF2B5EF4-FFF2-40B4-BE49-F238E27FC236}">
                <a16:creationId xmlns:a16="http://schemas.microsoft.com/office/drawing/2014/main" id="{A45011AF-6579-4AF3-B0C3-B6C61BCE7607}"/>
              </a:ext>
            </a:extLst>
          </p:cNvPr>
          <p:cNvPicPr>
            <a:picLocks noChangeAspect="1"/>
          </p:cNvPicPr>
          <p:nvPr>
            <p:custDataLst>
              <p:tags r:id="rId6"/>
            </p:custDataLst>
          </p:nvPr>
        </p:nvPicPr>
        <p:blipFill>
          <a:blip r:embed="rId12"/>
          <a:stretch>
            <a:fillRect/>
          </a:stretch>
        </p:blipFill>
        <p:spPr>
          <a:xfrm>
            <a:off x="2934687" y="4724374"/>
            <a:ext cx="810683" cy="1080911"/>
          </a:xfrm>
          <a:prstGeom prst="rect">
            <a:avLst/>
          </a:prstGeom>
        </p:spPr>
      </p:pic>
      <p:pic>
        <p:nvPicPr>
          <p:cNvPr id="11" name="Picture 10">
            <a:extLst>
              <a:ext uri="{FF2B5EF4-FFF2-40B4-BE49-F238E27FC236}">
                <a16:creationId xmlns:a16="http://schemas.microsoft.com/office/drawing/2014/main" id="{089289D0-289D-4C3A-B1A7-4A35AA517E13}"/>
              </a:ext>
            </a:extLst>
          </p:cNvPr>
          <p:cNvPicPr>
            <a:picLocks noChangeAspect="1"/>
          </p:cNvPicPr>
          <p:nvPr>
            <p:custDataLst>
              <p:tags r:id="rId7"/>
            </p:custDataLst>
          </p:nvPr>
        </p:nvPicPr>
        <p:blipFill>
          <a:blip r:embed="rId13"/>
          <a:stretch>
            <a:fillRect/>
          </a:stretch>
        </p:blipFill>
        <p:spPr>
          <a:xfrm>
            <a:off x="8249873" y="4486860"/>
            <a:ext cx="1579335" cy="1464105"/>
          </a:xfrm>
          <a:prstGeom prst="rect">
            <a:avLst/>
          </a:prstGeom>
        </p:spPr>
      </p:pic>
      <p:pic>
        <p:nvPicPr>
          <p:cNvPr id="12" name="3-12">
            <a:hlinkClick r:id="" action="ppaction://media"/>
            <a:extLst>
              <a:ext uri="{FF2B5EF4-FFF2-40B4-BE49-F238E27FC236}">
                <a16:creationId xmlns:a16="http://schemas.microsoft.com/office/drawing/2014/main" id="{B057B3FD-43C5-4DEE-BA00-ABCD083DE847}"/>
              </a:ext>
            </a:extLst>
          </p:cNvPr>
          <p:cNvPicPr>
            <a:picLocks noChangeAspect="1"/>
          </p:cNvPicPr>
          <p:nvPr>
            <a:audioFile r:link="rId9"/>
            <p:extLst>
              <p:ext uri="{DAA4B4D4-6D71-4841-9C94-3DE7FCFB9230}">
                <p14:media xmlns:p14="http://schemas.microsoft.com/office/powerpoint/2010/main" r:embed="rId8"/>
              </p:ext>
            </p:extLst>
          </p:nvPr>
        </p:nvPicPr>
        <p:blipFill>
          <a:blip r:embed="rId14"/>
          <a:stretch>
            <a:fillRect/>
          </a:stretch>
        </p:blipFill>
        <p:spPr>
          <a:xfrm>
            <a:off x="570238" y="5748881"/>
            <a:ext cx="396000" cy="396000"/>
          </a:xfrm>
          <a:prstGeom prst="rect">
            <a:avLst/>
          </a:prstGeom>
        </p:spPr>
      </p:pic>
      <p:sp>
        <p:nvSpPr>
          <p:cNvPr id="13" name="TextBox 12">
            <a:extLst>
              <a:ext uri="{FF2B5EF4-FFF2-40B4-BE49-F238E27FC236}">
                <a16:creationId xmlns:a16="http://schemas.microsoft.com/office/drawing/2014/main" id="{A93CBDF6-8A0C-4643-86C4-8330FC472A5E}"/>
              </a:ext>
            </a:extLst>
          </p:cNvPr>
          <p:cNvSpPr txBox="1"/>
          <p:nvPr/>
        </p:nvSpPr>
        <p:spPr>
          <a:xfrm>
            <a:off x="1315916" y="6248400"/>
            <a:ext cx="381879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15">
                  <a:extLst>
                    <a:ext uri="{A12FA001-AC4F-418D-AE19-62706E023703}">
                      <ahyp:hlinkClr xmlns:ahyp="http://schemas.microsoft.com/office/drawing/2018/hyperlinkcolor" val="tx"/>
                    </a:ext>
                  </a:extLst>
                </a:hlinkClick>
              </a:rPr>
              <a:t>Directives nutritionnelles 2020 PDF </a:t>
            </a:r>
            <a:endPar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4206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4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C4175AE-6B4A-488C-8028-D07F69A90633}"/>
              </a:ext>
            </a:extLst>
          </p:cNvPr>
          <p:cNvSpPr>
            <a:spLocks noGrp="1"/>
          </p:cNvSpPr>
          <p:nvPr>
            <p:ph type="title"/>
            <p:custDataLst>
              <p:tags r:id="rId1"/>
            </p:custDataLst>
          </p:nvPr>
        </p:nvSpPr>
        <p:spPr>
          <a:xfrm>
            <a:off x="161518" y="1061605"/>
            <a:ext cx="9767928" cy="904010"/>
          </a:xfrm>
        </p:spPr>
        <p:txBody>
          <a:bodyPr>
            <a:normAutofit fontScale="90000"/>
          </a:bodyPr>
          <a:lstStyle/>
          <a:p>
            <a:r>
              <a:rPr lang="fr-FR" dirty="0"/>
              <a:t>Aliments protéinés : viandes et substituts fusionnés avec des produits laitiers</a:t>
            </a:r>
            <a:r>
              <a:rPr lang="en-US" dirty="0"/>
              <a:t> </a:t>
            </a:r>
          </a:p>
        </p:txBody>
      </p:sp>
      <p:sp>
        <p:nvSpPr>
          <p:cNvPr id="9" name="Content Placeholder 8">
            <a:extLst>
              <a:ext uri="{FF2B5EF4-FFF2-40B4-BE49-F238E27FC236}">
                <a16:creationId xmlns:a16="http://schemas.microsoft.com/office/drawing/2014/main" id="{252124BA-3930-40AD-A3FE-9ADE45CADCCB}"/>
              </a:ext>
            </a:extLst>
          </p:cNvPr>
          <p:cNvSpPr>
            <a:spLocks noGrp="1"/>
          </p:cNvSpPr>
          <p:nvPr>
            <p:ph idx="1"/>
            <p:custDataLst>
              <p:tags r:id="rId2"/>
            </p:custDataLst>
          </p:nvPr>
        </p:nvSpPr>
        <p:spPr>
          <a:xfrm>
            <a:off x="677334" y="2204132"/>
            <a:ext cx="8596668" cy="3880773"/>
          </a:xfrm>
        </p:spPr>
        <p:txBody>
          <a:bodyPr>
            <a:normAutofit lnSpcReduction="10000"/>
          </a:bodyPr>
          <a:lstStyle/>
          <a:p>
            <a:r>
              <a:rPr lang="fr-FR" dirty="0"/>
              <a:t>Cela englobe désormais les éléments suivants :</a:t>
            </a:r>
            <a:r>
              <a:rPr lang="en-US" dirty="0"/>
              <a:t> </a:t>
            </a:r>
          </a:p>
          <a:p>
            <a:pPr lvl="1"/>
            <a:r>
              <a:rPr lang="en-US" dirty="0"/>
              <a:t>Lait</a:t>
            </a:r>
          </a:p>
          <a:p>
            <a:pPr lvl="1"/>
            <a:r>
              <a:rPr lang="en-CA" dirty="0" err="1"/>
              <a:t>Substituts</a:t>
            </a:r>
            <a:r>
              <a:rPr lang="en-CA" dirty="0"/>
              <a:t> de lait</a:t>
            </a:r>
            <a:endParaRPr lang="en-US" dirty="0"/>
          </a:p>
          <a:p>
            <a:pPr lvl="1"/>
            <a:r>
              <a:rPr lang="en-US" dirty="0" err="1"/>
              <a:t>Yogourt</a:t>
            </a:r>
            <a:r>
              <a:rPr lang="en-US" dirty="0"/>
              <a:t> </a:t>
            </a:r>
          </a:p>
          <a:p>
            <a:pPr lvl="1"/>
            <a:r>
              <a:rPr lang="en-US" dirty="0"/>
              <a:t>Fromage </a:t>
            </a:r>
          </a:p>
          <a:p>
            <a:pPr marL="457200" lvl="1" indent="0">
              <a:buNone/>
            </a:pPr>
            <a:r>
              <a:rPr lang="en-US" dirty="0"/>
              <a:t>EN PLUS </a:t>
            </a:r>
          </a:p>
          <a:p>
            <a:pPr lvl="1"/>
            <a:r>
              <a:rPr lang="en-US" dirty="0"/>
              <a:t>Oeufs</a:t>
            </a:r>
          </a:p>
          <a:p>
            <a:pPr lvl="1"/>
            <a:r>
              <a:rPr lang="en-US" dirty="0" err="1"/>
              <a:t>Noix</a:t>
            </a:r>
            <a:r>
              <a:rPr lang="en-US" dirty="0"/>
              <a:t> et </a:t>
            </a:r>
            <a:r>
              <a:rPr lang="en-US" dirty="0" err="1"/>
              <a:t>graines</a:t>
            </a:r>
            <a:endParaRPr lang="en-US" dirty="0"/>
          </a:p>
          <a:p>
            <a:pPr lvl="1"/>
            <a:r>
              <a:rPr lang="en-US" dirty="0"/>
              <a:t>Tofu</a:t>
            </a:r>
          </a:p>
          <a:p>
            <a:pPr lvl="1"/>
            <a:r>
              <a:rPr lang="en-US" dirty="0"/>
              <a:t>Poisson</a:t>
            </a:r>
          </a:p>
          <a:p>
            <a:pPr lvl="1"/>
            <a:r>
              <a:rPr lang="en-US" dirty="0" err="1"/>
              <a:t>Viande</a:t>
            </a:r>
            <a:endParaRPr lang="en-US" dirty="0"/>
          </a:p>
          <a:p>
            <a:pPr marL="457200" lvl="1" indent="0">
              <a:buNone/>
            </a:pPr>
            <a:endParaRPr lang="en-US" dirty="0"/>
          </a:p>
          <a:p>
            <a:endParaRPr lang="en-US" dirty="0"/>
          </a:p>
        </p:txBody>
      </p:sp>
      <p:pic>
        <p:nvPicPr>
          <p:cNvPr id="2" name="Picture 1">
            <a:extLst>
              <a:ext uri="{FF2B5EF4-FFF2-40B4-BE49-F238E27FC236}">
                <a16:creationId xmlns:a16="http://schemas.microsoft.com/office/drawing/2014/main" id="{2BE67D6F-FC86-4A94-B7B9-80977A9A1C81}"/>
              </a:ext>
            </a:extLst>
          </p:cNvPr>
          <p:cNvPicPr>
            <a:picLocks noChangeAspect="1"/>
          </p:cNvPicPr>
          <p:nvPr>
            <p:custDataLst>
              <p:tags r:id="rId3"/>
            </p:custDataLst>
          </p:nvPr>
        </p:nvPicPr>
        <p:blipFill>
          <a:blip r:embed="rId8"/>
          <a:stretch>
            <a:fillRect/>
          </a:stretch>
        </p:blipFill>
        <p:spPr>
          <a:xfrm>
            <a:off x="4675635" y="2944646"/>
            <a:ext cx="4921767" cy="2399744"/>
          </a:xfrm>
          <a:prstGeom prst="rect">
            <a:avLst/>
          </a:prstGeom>
        </p:spPr>
      </p:pic>
      <p:pic>
        <p:nvPicPr>
          <p:cNvPr id="5" name="3-13">
            <a:hlinkClick r:id="" action="ppaction://media"/>
            <a:extLst>
              <a:ext uri="{FF2B5EF4-FFF2-40B4-BE49-F238E27FC236}">
                <a16:creationId xmlns:a16="http://schemas.microsoft.com/office/drawing/2014/main" id="{DDB80F4C-9947-4253-B8BC-322767E7F98D}"/>
              </a:ext>
            </a:extLst>
          </p:cNvPr>
          <p:cNvPicPr>
            <a:picLocks noChangeAspect="1"/>
          </p:cNvPicPr>
          <p:nvPr>
            <a:audioFile r:link="rId4"/>
            <p:extLst>
              <p:ext uri="{DAA4B4D4-6D71-4841-9C94-3DE7FCFB9230}">
                <p14:media xmlns:p14="http://schemas.microsoft.com/office/powerpoint/2010/main" r:embed="rId5">
                  <p14:trim st="2440" end="1757.7845"/>
                </p14:media>
              </p:ext>
            </p:extLst>
          </p:nvPr>
        </p:nvPicPr>
        <p:blipFill>
          <a:blip r:embed="rId9"/>
          <a:stretch>
            <a:fillRect/>
          </a:stretch>
        </p:blipFill>
        <p:spPr>
          <a:xfrm>
            <a:off x="479334" y="5927422"/>
            <a:ext cx="396000" cy="396000"/>
          </a:xfrm>
          <a:prstGeom prst="rect">
            <a:avLst/>
          </a:prstGeom>
        </p:spPr>
      </p:pic>
    </p:spTree>
    <p:extLst>
      <p:ext uri="{BB962C8B-B14F-4D97-AF65-F5344CB8AC3E}">
        <p14:creationId xmlns:p14="http://schemas.microsoft.com/office/powerpoint/2010/main" val="134263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F2DED-40C8-4CA6-B895-7E5E663404E3}"/>
              </a:ext>
            </a:extLst>
          </p:cNvPr>
          <p:cNvSpPr>
            <a:spLocks noGrp="1"/>
          </p:cNvSpPr>
          <p:nvPr>
            <p:ph type="title"/>
            <p:custDataLst>
              <p:tags r:id="rId1"/>
            </p:custDataLst>
          </p:nvPr>
        </p:nvSpPr>
        <p:spPr/>
        <p:txBody>
          <a:bodyPr/>
          <a:lstStyle/>
          <a:p>
            <a:r>
              <a:rPr lang="en-US" dirty="0" err="1"/>
              <a:t>Produits</a:t>
            </a:r>
            <a:r>
              <a:rPr lang="en-US" dirty="0"/>
              <a:t> </a:t>
            </a:r>
            <a:r>
              <a:rPr lang="en-US" dirty="0" err="1"/>
              <a:t>laitiers</a:t>
            </a:r>
            <a:r>
              <a:rPr lang="en-US" dirty="0"/>
              <a:t>: PDF p.14</a:t>
            </a:r>
          </a:p>
        </p:txBody>
      </p:sp>
      <p:sp>
        <p:nvSpPr>
          <p:cNvPr id="3" name="Text Placeholder 2">
            <a:extLst>
              <a:ext uri="{FF2B5EF4-FFF2-40B4-BE49-F238E27FC236}">
                <a16:creationId xmlns:a16="http://schemas.microsoft.com/office/drawing/2014/main" id="{0E2B6DA6-2C34-4935-9EF2-2AE73511B5BF}"/>
              </a:ext>
            </a:extLst>
          </p:cNvPr>
          <p:cNvSpPr>
            <a:spLocks noGrp="1"/>
          </p:cNvSpPr>
          <p:nvPr>
            <p:ph type="body" idx="1"/>
            <p:custDataLst>
              <p:tags r:id="rId2"/>
            </p:custDataLst>
          </p:nvPr>
        </p:nvSpPr>
        <p:spPr/>
        <p:txBody>
          <a:bodyPr/>
          <a:lstStyle/>
          <a:p>
            <a:r>
              <a:rPr lang="en-US" dirty="0"/>
              <a:t>À </a:t>
            </a:r>
            <a:r>
              <a:rPr lang="en-US" dirty="0" err="1"/>
              <a:t>servir</a:t>
            </a:r>
            <a:endParaRPr lang="en-US" dirty="0"/>
          </a:p>
        </p:txBody>
      </p:sp>
      <p:sp>
        <p:nvSpPr>
          <p:cNvPr id="4" name="Content Placeholder 3">
            <a:extLst>
              <a:ext uri="{FF2B5EF4-FFF2-40B4-BE49-F238E27FC236}">
                <a16:creationId xmlns:a16="http://schemas.microsoft.com/office/drawing/2014/main" id="{0AFB3772-31A5-42C9-9412-D101A8F49F38}"/>
              </a:ext>
            </a:extLst>
          </p:cNvPr>
          <p:cNvSpPr>
            <a:spLocks noGrp="1"/>
          </p:cNvSpPr>
          <p:nvPr>
            <p:ph sz="half" idx="2"/>
            <p:custDataLst>
              <p:tags r:id="rId3"/>
            </p:custDataLst>
          </p:nvPr>
        </p:nvSpPr>
        <p:spPr>
          <a:xfrm>
            <a:off x="652299" y="2748969"/>
            <a:ext cx="4185623" cy="1618626"/>
          </a:xfrm>
        </p:spPr>
        <p:txBody>
          <a:bodyPr>
            <a:normAutofit fontScale="92500"/>
          </a:bodyPr>
          <a:lstStyle/>
          <a:p>
            <a:r>
              <a:rPr lang="fr-FR" dirty="0"/>
              <a:t>Lait de vache nature écrémé, 1 % ou 2 %, lait écrémé ou lait partiellement écrémé en poudre</a:t>
            </a:r>
          </a:p>
          <a:p>
            <a:r>
              <a:rPr lang="fr-FR" dirty="0"/>
              <a:t>Lait concentré en conserve ou </a:t>
            </a:r>
            <a:r>
              <a:rPr lang="en-CA" dirty="0" err="1"/>
              <a:t>babeurre</a:t>
            </a:r>
            <a:r>
              <a:rPr lang="fr-FR" dirty="0"/>
              <a:t> pour la cuisine et la cuisson</a:t>
            </a:r>
            <a:endParaRPr lang="en-US" dirty="0"/>
          </a:p>
        </p:txBody>
      </p:sp>
      <p:sp>
        <p:nvSpPr>
          <p:cNvPr id="5" name="Text Placeholder 4">
            <a:extLst>
              <a:ext uri="{FF2B5EF4-FFF2-40B4-BE49-F238E27FC236}">
                <a16:creationId xmlns:a16="http://schemas.microsoft.com/office/drawing/2014/main" id="{3B3A0852-E38F-4D99-9D68-C4BA11352B63}"/>
              </a:ext>
            </a:extLst>
          </p:cNvPr>
          <p:cNvSpPr>
            <a:spLocks noGrp="1"/>
          </p:cNvSpPr>
          <p:nvPr>
            <p:ph type="body" sz="quarter" idx="3"/>
            <p:custDataLst>
              <p:tags r:id="rId4"/>
            </p:custDataLst>
          </p:nvPr>
        </p:nvSpPr>
        <p:spPr/>
        <p:txBody>
          <a:bodyPr/>
          <a:lstStyle/>
          <a:p>
            <a:r>
              <a:rPr lang="en-US" dirty="0"/>
              <a:t>À ne pas </a:t>
            </a:r>
            <a:r>
              <a:rPr lang="en-US" dirty="0" err="1"/>
              <a:t>servir</a:t>
            </a:r>
            <a:endParaRPr lang="en-US" dirty="0"/>
          </a:p>
        </p:txBody>
      </p:sp>
      <p:sp>
        <p:nvSpPr>
          <p:cNvPr id="6" name="Content Placeholder 5">
            <a:extLst>
              <a:ext uri="{FF2B5EF4-FFF2-40B4-BE49-F238E27FC236}">
                <a16:creationId xmlns:a16="http://schemas.microsoft.com/office/drawing/2014/main" id="{EEB3715B-38A5-48DA-A4F9-EA79456B00DE}"/>
              </a:ext>
            </a:extLst>
          </p:cNvPr>
          <p:cNvSpPr>
            <a:spLocks noGrp="1"/>
          </p:cNvSpPr>
          <p:nvPr>
            <p:ph sz="quarter" idx="4"/>
            <p:custDataLst>
              <p:tags r:id="rId5"/>
            </p:custDataLst>
          </p:nvPr>
        </p:nvSpPr>
        <p:spPr>
          <a:xfrm>
            <a:off x="5088384" y="2737246"/>
            <a:ext cx="5506546" cy="2034046"/>
          </a:xfrm>
        </p:spPr>
        <p:txBody>
          <a:bodyPr>
            <a:normAutofit fontScale="92500"/>
          </a:bodyPr>
          <a:lstStyle/>
          <a:p>
            <a:r>
              <a:rPr lang="fr-FR" dirty="0"/>
              <a:t>Lait aromatisé (p. ex. lait chocolaté, lait à la fraise)</a:t>
            </a:r>
          </a:p>
          <a:p>
            <a:r>
              <a:rPr lang="en-US" dirty="0" err="1"/>
              <a:t>Chocolat</a:t>
            </a:r>
            <a:r>
              <a:rPr lang="en-US" dirty="0"/>
              <a:t> </a:t>
            </a:r>
            <a:r>
              <a:rPr lang="en-US" dirty="0" err="1"/>
              <a:t>chaud</a:t>
            </a:r>
            <a:r>
              <a:rPr lang="en-US" dirty="0"/>
              <a:t> </a:t>
            </a:r>
          </a:p>
          <a:p>
            <a:r>
              <a:rPr lang="fr-FR" dirty="0">
                <a:highlight>
                  <a:srgbClr val="FFFF00"/>
                </a:highlight>
              </a:rPr>
              <a:t>Lait de vache 3,25 % </a:t>
            </a:r>
            <a:r>
              <a:rPr lang="fr-FR" dirty="0"/>
              <a:t>(lait homogénéisé), crème de table, crème au café, crème à fouettée, garnitures de crème fouettée non laitière</a:t>
            </a:r>
          </a:p>
          <a:p>
            <a:endParaRPr lang="en-US" dirty="0"/>
          </a:p>
        </p:txBody>
      </p:sp>
      <p:pic>
        <p:nvPicPr>
          <p:cNvPr id="8" name="Picture 7">
            <a:extLst>
              <a:ext uri="{FF2B5EF4-FFF2-40B4-BE49-F238E27FC236}">
                <a16:creationId xmlns:a16="http://schemas.microsoft.com/office/drawing/2014/main" id="{F7E87532-5B1F-43B0-BBDB-5FE2D7A6BFE9}"/>
              </a:ext>
            </a:extLst>
          </p:cNvPr>
          <p:cNvPicPr>
            <a:picLocks noChangeAspect="1"/>
          </p:cNvPicPr>
          <p:nvPr>
            <p:custDataLst>
              <p:tags r:id="rId6"/>
            </p:custDataLst>
          </p:nvPr>
        </p:nvPicPr>
        <p:blipFill rotWithShape="1">
          <a:blip r:embed="rId12"/>
          <a:srcRect l="23878" t="5831" r="26191"/>
          <a:stretch/>
        </p:blipFill>
        <p:spPr>
          <a:xfrm>
            <a:off x="10577872" y="3855773"/>
            <a:ext cx="1278924" cy="2412000"/>
          </a:xfrm>
          <a:prstGeom prst="rect">
            <a:avLst/>
          </a:prstGeom>
        </p:spPr>
      </p:pic>
      <p:pic>
        <p:nvPicPr>
          <p:cNvPr id="9" name="Picture 8">
            <a:extLst>
              <a:ext uri="{FF2B5EF4-FFF2-40B4-BE49-F238E27FC236}">
                <a16:creationId xmlns:a16="http://schemas.microsoft.com/office/drawing/2014/main" id="{426FBAE5-B234-45E6-9BA0-FA526713869D}"/>
              </a:ext>
            </a:extLst>
          </p:cNvPr>
          <p:cNvPicPr>
            <a:picLocks noChangeAspect="1"/>
          </p:cNvPicPr>
          <p:nvPr>
            <p:custDataLst>
              <p:tags r:id="rId7"/>
            </p:custDataLst>
          </p:nvPr>
        </p:nvPicPr>
        <p:blipFill>
          <a:blip r:embed="rId13"/>
          <a:srcRect/>
          <a:stretch/>
        </p:blipFill>
        <p:spPr>
          <a:xfrm>
            <a:off x="3463103" y="4253800"/>
            <a:ext cx="1711382" cy="2160000"/>
          </a:xfrm>
          <a:prstGeom prst="rect">
            <a:avLst/>
          </a:prstGeom>
        </p:spPr>
      </p:pic>
      <p:pic>
        <p:nvPicPr>
          <p:cNvPr id="11" name="3-14">
            <a:hlinkClick r:id="" action="ppaction://media"/>
            <a:extLst>
              <a:ext uri="{FF2B5EF4-FFF2-40B4-BE49-F238E27FC236}">
                <a16:creationId xmlns:a16="http://schemas.microsoft.com/office/drawing/2014/main" id="{A4A12340-F29F-4AF6-B9DE-699DFDEDDC1F}"/>
              </a:ext>
            </a:extLst>
          </p:cNvPr>
          <p:cNvPicPr>
            <a:picLocks noChangeAspect="1"/>
          </p:cNvPicPr>
          <p:nvPr>
            <a:audioFile r:link="rId8"/>
            <p:extLst>
              <p:ext uri="{DAA4B4D4-6D71-4841-9C94-3DE7FCFB9230}">
                <p14:media xmlns:p14="http://schemas.microsoft.com/office/powerpoint/2010/main" r:embed="rId9">
                  <p14:trim st="1212"/>
                </p14:media>
              </p:ext>
            </p:extLst>
          </p:nvPr>
        </p:nvPicPr>
        <p:blipFill>
          <a:blip r:embed="rId14"/>
          <a:stretch>
            <a:fillRect/>
          </a:stretch>
        </p:blipFill>
        <p:spPr>
          <a:xfrm>
            <a:off x="454299" y="5852399"/>
            <a:ext cx="396000" cy="396000"/>
          </a:xfrm>
          <a:prstGeom prst="rect">
            <a:avLst/>
          </a:prstGeom>
        </p:spPr>
      </p:pic>
      <p:sp>
        <p:nvSpPr>
          <p:cNvPr id="12" name="TextBox 11">
            <a:extLst>
              <a:ext uri="{FF2B5EF4-FFF2-40B4-BE49-F238E27FC236}">
                <a16:creationId xmlns:a16="http://schemas.microsoft.com/office/drawing/2014/main" id="{F2626C90-24DE-4C18-8EEB-BE64A55BEA79}"/>
              </a:ext>
            </a:extLst>
          </p:cNvPr>
          <p:cNvSpPr txBox="1"/>
          <p:nvPr/>
        </p:nvSpPr>
        <p:spPr>
          <a:xfrm>
            <a:off x="850299" y="6359241"/>
            <a:ext cx="385065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15">
                  <a:extLst>
                    <a:ext uri="{A12FA001-AC4F-418D-AE19-62706E023703}">
                      <ahyp:hlinkClr xmlns:ahyp="http://schemas.microsoft.com/office/drawing/2018/hyperlinkcolor" val="tx"/>
                    </a:ext>
                  </a:extLst>
                </a:hlinkClick>
              </a:rPr>
              <a:t>Directives nutritionnelles 2020 PDF </a:t>
            </a:r>
            <a:endPar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79780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411D9-7A83-4D1A-8105-F7F57E3BF709}"/>
              </a:ext>
            </a:extLst>
          </p:cNvPr>
          <p:cNvSpPr>
            <a:spLocks noGrp="1"/>
          </p:cNvSpPr>
          <p:nvPr>
            <p:ph type="title"/>
            <p:custDataLst>
              <p:tags r:id="rId1"/>
            </p:custDataLst>
          </p:nvPr>
        </p:nvSpPr>
        <p:spPr/>
        <p:txBody>
          <a:bodyPr/>
          <a:lstStyle/>
          <a:p>
            <a:r>
              <a:rPr lang="en-CA" dirty="0" err="1"/>
              <a:t>Substituts</a:t>
            </a:r>
            <a:r>
              <a:rPr lang="en-CA" dirty="0"/>
              <a:t> de lait</a:t>
            </a:r>
            <a:r>
              <a:rPr lang="en-US" dirty="0"/>
              <a:t>: PDF p.14 </a:t>
            </a:r>
          </a:p>
        </p:txBody>
      </p:sp>
      <p:sp>
        <p:nvSpPr>
          <p:cNvPr id="3" name="Text Placeholder 2">
            <a:extLst>
              <a:ext uri="{FF2B5EF4-FFF2-40B4-BE49-F238E27FC236}">
                <a16:creationId xmlns:a16="http://schemas.microsoft.com/office/drawing/2014/main" id="{A1C23F45-F20D-4D5B-ACE6-64E8BBFA07A8}"/>
              </a:ext>
            </a:extLst>
          </p:cNvPr>
          <p:cNvSpPr>
            <a:spLocks noGrp="1"/>
          </p:cNvSpPr>
          <p:nvPr>
            <p:ph type="body" idx="1"/>
            <p:custDataLst>
              <p:tags r:id="rId2"/>
            </p:custDataLst>
          </p:nvPr>
        </p:nvSpPr>
        <p:spPr/>
        <p:txBody>
          <a:bodyPr/>
          <a:lstStyle/>
          <a:p>
            <a:r>
              <a:rPr lang="en-US" dirty="0" err="1"/>
              <a:t>Servir</a:t>
            </a:r>
            <a:endParaRPr lang="en-US" dirty="0"/>
          </a:p>
        </p:txBody>
      </p:sp>
      <p:sp>
        <p:nvSpPr>
          <p:cNvPr id="4" name="Content Placeholder 3">
            <a:extLst>
              <a:ext uri="{FF2B5EF4-FFF2-40B4-BE49-F238E27FC236}">
                <a16:creationId xmlns:a16="http://schemas.microsoft.com/office/drawing/2014/main" id="{AF19E09C-52FC-4F88-B7C8-634CBC70A985}"/>
              </a:ext>
            </a:extLst>
          </p:cNvPr>
          <p:cNvSpPr>
            <a:spLocks noGrp="1"/>
          </p:cNvSpPr>
          <p:nvPr>
            <p:ph sz="half" idx="2"/>
            <p:custDataLst>
              <p:tags r:id="rId3"/>
            </p:custDataLst>
          </p:nvPr>
        </p:nvSpPr>
        <p:spPr>
          <a:xfrm>
            <a:off x="675745" y="2737245"/>
            <a:ext cx="4299922" cy="2983617"/>
          </a:xfrm>
        </p:spPr>
        <p:txBody>
          <a:bodyPr>
            <a:normAutofit/>
          </a:bodyPr>
          <a:lstStyle/>
          <a:p>
            <a:r>
              <a:rPr lang="fr-FR" dirty="0"/>
              <a:t>Boisson de soya</a:t>
            </a:r>
            <a:r>
              <a:rPr lang="en-CA" dirty="0"/>
              <a:t> </a:t>
            </a:r>
            <a:r>
              <a:rPr lang="en-CA" dirty="0" err="1"/>
              <a:t>enrichie</a:t>
            </a:r>
            <a:r>
              <a:rPr lang="fr-FR" dirty="0"/>
              <a:t> non sucrée, non aromatisée</a:t>
            </a:r>
            <a:endParaRPr lang="en-US" dirty="0"/>
          </a:p>
          <a:p>
            <a:r>
              <a:rPr lang="fr-FR" dirty="0"/>
              <a:t>Boissons végétales non sucrées, non aromatisées contenant : </a:t>
            </a:r>
            <a:r>
              <a:rPr lang="en-US" dirty="0"/>
              <a:t> </a:t>
            </a:r>
          </a:p>
          <a:p>
            <a:pPr lvl="1"/>
            <a:r>
              <a:rPr lang="fr-FR" dirty="0"/>
              <a:t>au moins 6 grammes de protéines par 250 ml</a:t>
            </a:r>
            <a:endParaRPr lang="en-US" dirty="0"/>
          </a:p>
          <a:p>
            <a:pPr lvl="1"/>
            <a:r>
              <a:rPr lang="fr-FR" dirty="0"/>
              <a:t>au moins 30 % VQ pour le calcium et</a:t>
            </a:r>
            <a:endParaRPr lang="en-US" dirty="0"/>
          </a:p>
          <a:p>
            <a:pPr lvl="1"/>
            <a:r>
              <a:rPr lang="fr-FR" dirty="0"/>
              <a:t>au moins 30 % VQ pour la vitamine D par 250 ml</a:t>
            </a:r>
            <a:endParaRPr lang="en-US" dirty="0"/>
          </a:p>
        </p:txBody>
      </p:sp>
      <p:sp>
        <p:nvSpPr>
          <p:cNvPr id="5" name="Text Placeholder 4">
            <a:extLst>
              <a:ext uri="{FF2B5EF4-FFF2-40B4-BE49-F238E27FC236}">
                <a16:creationId xmlns:a16="http://schemas.microsoft.com/office/drawing/2014/main" id="{5F238B3A-4742-419F-9C78-411414E69FD3}"/>
              </a:ext>
            </a:extLst>
          </p:cNvPr>
          <p:cNvSpPr>
            <a:spLocks noGrp="1"/>
          </p:cNvSpPr>
          <p:nvPr>
            <p:ph type="body" sz="quarter" idx="3"/>
            <p:custDataLst>
              <p:tags r:id="rId4"/>
            </p:custDataLst>
          </p:nvPr>
        </p:nvSpPr>
        <p:spPr/>
        <p:txBody>
          <a:bodyPr/>
          <a:lstStyle/>
          <a:p>
            <a:r>
              <a:rPr lang="en-US" dirty="0"/>
              <a:t>Ne pas </a:t>
            </a:r>
            <a:r>
              <a:rPr lang="en-US" dirty="0" err="1"/>
              <a:t>servir</a:t>
            </a:r>
            <a:endParaRPr lang="en-US" dirty="0"/>
          </a:p>
        </p:txBody>
      </p:sp>
      <p:sp>
        <p:nvSpPr>
          <p:cNvPr id="6" name="Content Placeholder 5">
            <a:extLst>
              <a:ext uri="{FF2B5EF4-FFF2-40B4-BE49-F238E27FC236}">
                <a16:creationId xmlns:a16="http://schemas.microsoft.com/office/drawing/2014/main" id="{095A8253-E2BC-4F28-99A5-77156040BDE0}"/>
              </a:ext>
            </a:extLst>
          </p:cNvPr>
          <p:cNvSpPr>
            <a:spLocks noGrp="1"/>
          </p:cNvSpPr>
          <p:nvPr>
            <p:ph sz="quarter" idx="4"/>
            <p:custDataLst>
              <p:tags r:id="rId5"/>
            </p:custDataLst>
          </p:nvPr>
        </p:nvSpPr>
        <p:spPr>
          <a:xfrm>
            <a:off x="4954006" y="2760691"/>
            <a:ext cx="5422246" cy="1383511"/>
          </a:xfrm>
        </p:spPr>
        <p:txBody>
          <a:bodyPr>
            <a:normAutofit/>
          </a:bodyPr>
          <a:lstStyle/>
          <a:p>
            <a:r>
              <a:rPr lang="fr-FR" dirty="0"/>
              <a:t>Boissons végétales </a:t>
            </a:r>
            <a:r>
              <a:rPr lang="en-CA" dirty="0"/>
              <a:t>non enriches</a:t>
            </a:r>
            <a:endParaRPr lang="en-US" dirty="0"/>
          </a:p>
          <a:p>
            <a:r>
              <a:rPr lang="fr-FR" dirty="0"/>
              <a:t>Boissons végétales aromatisée ou sucrées</a:t>
            </a:r>
            <a:endParaRPr lang="en-US" dirty="0"/>
          </a:p>
        </p:txBody>
      </p:sp>
      <p:pic>
        <p:nvPicPr>
          <p:cNvPr id="8" name="Picture 7">
            <a:extLst>
              <a:ext uri="{FF2B5EF4-FFF2-40B4-BE49-F238E27FC236}">
                <a16:creationId xmlns:a16="http://schemas.microsoft.com/office/drawing/2014/main" id="{A293249D-32E6-41CA-96CA-13BA84E4458B}"/>
              </a:ext>
            </a:extLst>
          </p:cNvPr>
          <p:cNvPicPr>
            <a:picLocks noChangeAspect="1"/>
          </p:cNvPicPr>
          <p:nvPr>
            <p:custDataLst>
              <p:tags r:id="rId6"/>
            </p:custDataLst>
          </p:nvPr>
        </p:nvPicPr>
        <p:blipFill rotWithShape="1">
          <a:blip r:embed="rId12"/>
          <a:srcRect l="22108" t="8751" r="22017"/>
          <a:stretch/>
        </p:blipFill>
        <p:spPr>
          <a:xfrm>
            <a:off x="5638800" y="4144202"/>
            <a:ext cx="1432865" cy="2340000"/>
          </a:xfrm>
          <a:prstGeom prst="rect">
            <a:avLst/>
          </a:prstGeom>
        </p:spPr>
      </p:pic>
      <p:pic>
        <p:nvPicPr>
          <p:cNvPr id="9" name="Picture 8">
            <a:extLst>
              <a:ext uri="{FF2B5EF4-FFF2-40B4-BE49-F238E27FC236}">
                <a16:creationId xmlns:a16="http://schemas.microsoft.com/office/drawing/2014/main" id="{481DA8B8-B47F-4B27-815E-98FBB7CF6EC3}"/>
              </a:ext>
            </a:extLst>
          </p:cNvPr>
          <p:cNvPicPr>
            <a:picLocks noChangeAspect="1"/>
          </p:cNvPicPr>
          <p:nvPr>
            <p:custDataLst>
              <p:tags r:id="rId7"/>
            </p:custDataLst>
          </p:nvPr>
        </p:nvPicPr>
        <p:blipFill>
          <a:blip r:embed="rId13"/>
          <a:srcRect l="22397" r="22397"/>
          <a:stretch/>
        </p:blipFill>
        <p:spPr>
          <a:xfrm>
            <a:off x="8733692" y="3745061"/>
            <a:ext cx="1466647" cy="2736000"/>
          </a:xfrm>
          <a:prstGeom prst="rect">
            <a:avLst/>
          </a:prstGeom>
        </p:spPr>
      </p:pic>
      <p:sp>
        <p:nvSpPr>
          <p:cNvPr id="12" name="TextBox 11">
            <a:extLst>
              <a:ext uri="{FF2B5EF4-FFF2-40B4-BE49-F238E27FC236}">
                <a16:creationId xmlns:a16="http://schemas.microsoft.com/office/drawing/2014/main" id="{4B323B99-BBF4-4EE8-B66B-253737786107}"/>
              </a:ext>
            </a:extLst>
          </p:cNvPr>
          <p:cNvSpPr txBox="1"/>
          <p:nvPr/>
        </p:nvSpPr>
        <p:spPr>
          <a:xfrm>
            <a:off x="1182398" y="6248400"/>
            <a:ext cx="379326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14">
                  <a:extLst>
                    <a:ext uri="{A12FA001-AC4F-418D-AE19-62706E023703}">
                      <ahyp:hlinkClr xmlns:ahyp="http://schemas.microsoft.com/office/drawing/2018/hyperlinkcolor" val="tx"/>
                    </a:ext>
                  </a:extLst>
                </a:hlinkClick>
              </a:rPr>
              <a:t>Directives nutritionnelles 2020 PDF </a:t>
            </a:r>
            <a:endPar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7" name="3-15a">
            <a:hlinkClick r:id="" action="ppaction://media"/>
            <a:extLst>
              <a:ext uri="{FF2B5EF4-FFF2-40B4-BE49-F238E27FC236}">
                <a16:creationId xmlns:a16="http://schemas.microsoft.com/office/drawing/2014/main" id="{50CA263E-C25B-4AAA-9E5A-73D91223CC97}"/>
              </a:ext>
            </a:extLst>
          </p:cNvPr>
          <p:cNvPicPr>
            <a:picLocks noChangeAspect="1"/>
          </p:cNvPicPr>
          <p:nvPr>
            <a:audioFile r:link="rId9"/>
            <p:extLst>
              <p:ext uri="{DAA4B4D4-6D71-4841-9C94-3DE7FCFB9230}">
                <p14:media xmlns:p14="http://schemas.microsoft.com/office/powerpoint/2010/main" r:embed="rId8"/>
              </p:ext>
            </p:extLst>
          </p:nvPr>
        </p:nvPicPr>
        <p:blipFill>
          <a:blip r:embed="rId15"/>
          <a:stretch>
            <a:fillRect/>
          </a:stretch>
        </p:blipFill>
        <p:spPr>
          <a:xfrm>
            <a:off x="610485" y="5959739"/>
            <a:ext cx="396000" cy="396000"/>
          </a:xfrm>
          <a:prstGeom prst="rect">
            <a:avLst/>
          </a:prstGeom>
        </p:spPr>
      </p:pic>
    </p:spTree>
    <p:extLst>
      <p:ext uri="{BB962C8B-B14F-4D97-AF65-F5344CB8AC3E}">
        <p14:creationId xmlns:p14="http://schemas.microsoft.com/office/powerpoint/2010/main" val="279039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0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054FA-1259-4DEC-90AC-3E640361C886}"/>
              </a:ext>
            </a:extLst>
          </p:cNvPr>
          <p:cNvSpPr>
            <a:spLocks noGrp="1"/>
          </p:cNvSpPr>
          <p:nvPr>
            <p:ph type="title"/>
            <p:custDataLst>
              <p:tags r:id="rId1"/>
            </p:custDataLst>
          </p:nvPr>
        </p:nvSpPr>
        <p:spPr/>
        <p:txBody>
          <a:bodyPr/>
          <a:lstStyle/>
          <a:p>
            <a:r>
              <a:rPr lang="en-US" dirty="0" err="1"/>
              <a:t>Yogourt</a:t>
            </a:r>
            <a:r>
              <a:rPr lang="en-US" dirty="0"/>
              <a:t>: PDF p.15</a:t>
            </a:r>
          </a:p>
        </p:txBody>
      </p:sp>
      <p:sp>
        <p:nvSpPr>
          <p:cNvPr id="3" name="Text Placeholder 2">
            <a:extLst>
              <a:ext uri="{FF2B5EF4-FFF2-40B4-BE49-F238E27FC236}">
                <a16:creationId xmlns:a16="http://schemas.microsoft.com/office/drawing/2014/main" id="{30C45DE3-BA07-4E12-BA00-FB80DBDB9A9B}"/>
              </a:ext>
            </a:extLst>
          </p:cNvPr>
          <p:cNvSpPr>
            <a:spLocks noGrp="1"/>
          </p:cNvSpPr>
          <p:nvPr>
            <p:ph type="body" idx="1"/>
            <p:custDataLst>
              <p:tags r:id="rId2"/>
            </p:custDataLst>
          </p:nvPr>
        </p:nvSpPr>
        <p:spPr/>
        <p:txBody>
          <a:bodyPr/>
          <a:lstStyle/>
          <a:p>
            <a:r>
              <a:rPr lang="en-US" dirty="0" err="1"/>
              <a:t>Servir</a:t>
            </a:r>
            <a:endParaRPr lang="en-US" dirty="0"/>
          </a:p>
        </p:txBody>
      </p:sp>
      <p:sp>
        <p:nvSpPr>
          <p:cNvPr id="4" name="Content Placeholder 3">
            <a:extLst>
              <a:ext uri="{FF2B5EF4-FFF2-40B4-BE49-F238E27FC236}">
                <a16:creationId xmlns:a16="http://schemas.microsoft.com/office/drawing/2014/main" id="{3C030F75-F18C-47B6-A2AF-C462316DEB43}"/>
              </a:ext>
            </a:extLst>
          </p:cNvPr>
          <p:cNvSpPr>
            <a:spLocks noGrp="1"/>
          </p:cNvSpPr>
          <p:nvPr>
            <p:ph sz="half" idx="2"/>
            <p:custDataLst>
              <p:tags r:id="rId3"/>
            </p:custDataLst>
          </p:nvPr>
        </p:nvSpPr>
        <p:spPr>
          <a:xfrm>
            <a:off x="675744" y="2737245"/>
            <a:ext cx="4880993" cy="3304117"/>
          </a:xfrm>
        </p:spPr>
        <p:txBody>
          <a:bodyPr/>
          <a:lstStyle/>
          <a:p>
            <a:r>
              <a:rPr lang="fr-FR" dirty="0"/>
              <a:t>Yogourt nature, yogourt de soja et kéfir ayant une teneur en matières grasses inférieure ou égale à 2%. </a:t>
            </a:r>
            <a:endParaRPr lang="en-US" dirty="0"/>
          </a:p>
          <a:p>
            <a:r>
              <a:rPr lang="fr-FR" dirty="0"/>
              <a:t>Yogourt aromatisé/sucré, yogourt de soja et kéfir ayant une teneur :</a:t>
            </a:r>
            <a:endParaRPr lang="en-US" dirty="0"/>
          </a:p>
          <a:p>
            <a:pPr lvl="1"/>
            <a:r>
              <a:rPr lang="fr-FR" dirty="0"/>
              <a:t>inférieur ou égal à 11 grammes de sucre par portion de 100 grammes</a:t>
            </a:r>
            <a:endParaRPr lang="en-US" dirty="0"/>
          </a:p>
          <a:p>
            <a:pPr lvl="1"/>
            <a:r>
              <a:rPr lang="fr-FR" dirty="0"/>
              <a:t>inférieur ou égal à 2 % de matières grasses du lait</a:t>
            </a:r>
            <a:endParaRPr lang="en-US" dirty="0"/>
          </a:p>
        </p:txBody>
      </p:sp>
      <p:sp>
        <p:nvSpPr>
          <p:cNvPr id="5" name="Text Placeholder 4">
            <a:extLst>
              <a:ext uri="{FF2B5EF4-FFF2-40B4-BE49-F238E27FC236}">
                <a16:creationId xmlns:a16="http://schemas.microsoft.com/office/drawing/2014/main" id="{8DB8D15B-42AA-4B6E-8ED0-10ABA1916A02}"/>
              </a:ext>
            </a:extLst>
          </p:cNvPr>
          <p:cNvSpPr>
            <a:spLocks noGrp="1"/>
          </p:cNvSpPr>
          <p:nvPr>
            <p:ph type="body" sz="quarter" idx="3"/>
            <p:custDataLst>
              <p:tags r:id="rId4"/>
            </p:custDataLst>
          </p:nvPr>
        </p:nvSpPr>
        <p:spPr>
          <a:xfrm>
            <a:off x="5662813" y="2160983"/>
            <a:ext cx="4185618" cy="576262"/>
          </a:xfrm>
        </p:spPr>
        <p:txBody>
          <a:bodyPr/>
          <a:lstStyle/>
          <a:p>
            <a:r>
              <a:rPr lang="en-US" dirty="0"/>
              <a:t>Ne pas </a:t>
            </a:r>
            <a:r>
              <a:rPr lang="en-US" dirty="0" err="1"/>
              <a:t>servir</a:t>
            </a:r>
            <a:endParaRPr lang="en-US" dirty="0"/>
          </a:p>
        </p:txBody>
      </p:sp>
      <p:sp>
        <p:nvSpPr>
          <p:cNvPr id="6" name="Content Placeholder 5">
            <a:extLst>
              <a:ext uri="{FF2B5EF4-FFF2-40B4-BE49-F238E27FC236}">
                <a16:creationId xmlns:a16="http://schemas.microsoft.com/office/drawing/2014/main" id="{D24087E3-D96C-4F80-9AFC-4C0F4819A477}"/>
              </a:ext>
            </a:extLst>
          </p:cNvPr>
          <p:cNvSpPr>
            <a:spLocks noGrp="1"/>
          </p:cNvSpPr>
          <p:nvPr>
            <p:ph sz="quarter" idx="4"/>
            <p:custDataLst>
              <p:tags r:id="rId5"/>
            </p:custDataLst>
          </p:nvPr>
        </p:nvSpPr>
        <p:spPr>
          <a:xfrm>
            <a:off x="5662814" y="2737244"/>
            <a:ext cx="4185617" cy="1383511"/>
          </a:xfrm>
        </p:spPr>
        <p:txBody>
          <a:bodyPr/>
          <a:lstStyle/>
          <a:p>
            <a:r>
              <a:rPr lang="fr-FR" dirty="0"/>
              <a:t>Yogourts avec ajouts de sucre, de bonbons ou de chocolat Yaourts glacés </a:t>
            </a:r>
            <a:endParaRPr lang="en-US" dirty="0"/>
          </a:p>
          <a:p>
            <a:r>
              <a:rPr lang="en-US" dirty="0" err="1"/>
              <a:t>Yogourt</a:t>
            </a:r>
            <a:r>
              <a:rPr lang="en-US" dirty="0"/>
              <a:t> à </a:t>
            </a:r>
            <a:r>
              <a:rPr lang="en-US" dirty="0" err="1"/>
              <a:t>boire</a:t>
            </a:r>
            <a:r>
              <a:rPr lang="en-US" dirty="0"/>
              <a:t> </a:t>
            </a:r>
          </a:p>
        </p:txBody>
      </p:sp>
      <p:pic>
        <p:nvPicPr>
          <p:cNvPr id="8" name="Picture 7">
            <a:extLst>
              <a:ext uri="{FF2B5EF4-FFF2-40B4-BE49-F238E27FC236}">
                <a16:creationId xmlns:a16="http://schemas.microsoft.com/office/drawing/2014/main" id="{43FB5823-0056-4473-8D1B-B5D66830412C}"/>
              </a:ext>
            </a:extLst>
          </p:cNvPr>
          <p:cNvPicPr>
            <a:picLocks noChangeAspect="1"/>
          </p:cNvPicPr>
          <p:nvPr>
            <p:custDataLst>
              <p:tags r:id="rId6"/>
            </p:custDataLst>
          </p:nvPr>
        </p:nvPicPr>
        <p:blipFill rotWithShape="1">
          <a:blip r:embed="rId11"/>
          <a:srcRect l="26072" t="2903" r="26561"/>
          <a:stretch/>
        </p:blipFill>
        <p:spPr>
          <a:xfrm>
            <a:off x="7755622" y="3779260"/>
            <a:ext cx="1347106" cy="2810635"/>
          </a:xfrm>
          <a:prstGeom prst="rect">
            <a:avLst/>
          </a:prstGeom>
        </p:spPr>
      </p:pic>
      <p:sp>
        <p:nvSpPr>
          <p:cNvPr id="12" name="TextBox 11">
            <a:extLst>
              <a:ext uri="{FF2B5EF4-FFF2-40B4-BE49-F238E27FC236}">
                <a16:creationId xmlns:a16="http://schemas.microsoft.com/office/drawing/2014/main" id="{9B968138-489D-4B9B-AC35-823ADE14E469}"/>
              </a:ext>
            </a:extLst>
          </p:cNvPr>
          <p:cNvSpPr txBox="1"/>
          <p:nvPr/>
        </p:nvSpPr>
        <p:spPr>
          <a:xfrm>
            <a:off x="1295893" y="6220563"/>
            <a:ext cx="385053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12">
                  <a:extLst>
                    <a:ext uri="{A12FA001-AC4F-418D-AE19-62706E023703}">
                      <ahyp:hlinkClr xmlns:ahyp="http://schemas.microsoft.com/office/drawing/2018/hyperlinkcolor" val="tx"/>
                    </a:ext>
                  </a:extLst>
                </a:hlinkClick>
              </a:rPr>
              <a:t>Directives nutritionnelles 2020 PDF </a:t>
            </a:r>
            <a:endPar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7" name="3-16a">
            <a:hlinkClick r:id="" action="ppaction://media"/>
            <a:extLst>
              <a:ext uri="{FF2B5EF4-FFF2-40B4-BE49-F238E27FC236}">
                <a16:creationId xmlns:a16="http://schemas.microsoft.com/office/drawing/2014/main" id="{EE0966A8-6880-4914-9574-999B34F2D947}"/>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550190" y="5852400"/>
            <a:ext cx="396000" cy="396000"/>
          </a:xfrm>
          <a:prstGeom prst="rect">
            <a:avLst/>
          </a:prstGeom>
        </p:spPr>
      </p:pic>
    </p:spTree>
    <p:extLst>
      <p:ext uri="{BB962C8B-B14F-4D97-AF65-F5344CB8AC3E}">
        <p14:creationId xmlns:p14="http://schemas.microsoft.com/office/powerpoint/2010/main" val="297850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4ECE-59FD-4EAE-A711-43DFF488632B}"/>
              </a:ext>
            </a:extLst>
          </p:cNvPr>
          <p:cNvSpPr>
            <a:spLocks noGrp="1"/>
          </p:cNvSpPr>
          <p:nvPr>
            <p:ph type="title"/>
            <p:custDataLst>
              <p:tags r:id="rId1"/>
            </p:custDataLst>
          </p:nvPr>
        </p:nvSpPr>
        <p:spPr/>
        <p:txBody>
          <a:bodyPr/>
          <a:lstStyle/>
          <a:p>
            <a:r>
              <a:rPr lang="en-US" dirty="0"/>
              <a:t>Fromage: PDF p.15</a:t>
            </a:r>
          </a:p>
        </p:txBody>
      </p:sp>
      <p:sp>
        <p:nvSpPr>
          <p:cNvPr id="3" name="Text Placeholder 2">
            <a:extLst>
              <a:ext uri="{FF2B5EF4-FFF2-40B4-BE49-F238E27FC236}">
                <a16:creationId xmlns:a16="http://schemas.microsoft.com/office/drawing/2014/main" id="{74945E3F-B31C-4855-91D3-F0BCBD88DFB6}"/>
              </a:ext>
            </a:extLst>
          </p:cNvPr>
          <p:cNvSpPr>
            <a:spLocks noGrp="1"/>
          </p:cNvSpPr>
          <p:nvPr>
            <p:ph type="body" idx="1"/>
            <p:custDataLst>
              <p:tags r:id="rId2"/>
            </p:custDataLst>
          </p:nvPr>
        </p:nvSpPr>
        <p:spPr/>
        <p:txBody>
          <a:bodyPr/>
          <a:lstStyle/>
          <a:p>
            <a:r>
              <a:rPr lang="en-US" dirty="0" err="1"/>
              <a:t>Servir</a:t>
            </a:r>
            <a:endParaRPr lang="en-US" dirty="0"/>
          </a:p>
        </p:txBody>
      </p:sp>
      <p:sp>
        <p:nvSpPr>
          <p:cNvPr id="4" name="Content Placeholder 3">
            <a:extLst>
              <a:ext uri="{FF2B5EF4-FFF2-40B4-BE49-F238E27FC236}">
                <a16:creationId xmlns:a16="http://schemas.microsoft.com/office/drawing/2014/main" id="{E9A5CB93-380F-4FC0-B46C-DFDCD50D0964}"/>
              </a:ext>
            </a:extLst>
          </p:cNvPr>
          <p:cNvSpPr>
            <a:spLocks noGrp="1"/>
          </p:cNvSpPr>
          <p:nvPr>
            <p:ph sz="half" idx="2"/>
            <p:custDataLst>
              <p:tags r:id="rId3"/>
            </p:custDataLst>
          </p:nvPr>
        </p:nvSpPr>
        <p:spPr>
          <a:xfrm>
            <a:off x="359224" y="2737245"/>
            <a:ext cx="4927883" cy="3304117"/>
          </a:xfrm>
        </p:spPr>
        <p:txBody>
          <a:bodyPr>
            <a:normAutofit/>
          </a:bodyPr>
          <a:lstStyle/>
          <a:p>
            <a:r>
              <a:rPr lang="fr-FR" dirty="0"/>
              <a:t>Fromage à pâte dure ou molle, non transformé, fabriqué à partir de lait pasteurisé.</a:t>
            </a:r>
            <a:r>
              <a:rPr lang="en-US" dirty="0"/>
              <a:t> (</a:t>
            </a:r>
            <a:r>
              <a:rPr lang="fr-FR" dirty="0">
                <a:highlight>
                  <a:srgbClr val="FFFF00"/>
                </a:highlight>
              </a:rPr>
              <a:t>inférieur ou égal à 20 % de matières grasses du lait (si possible)</a:t>
            </a:r>
            <a:r>
              <a:rPr lang="en-US" dirty="0">
                <a:highlight>
                  <a:srgbClr val="FFFF00"/>
                </a:highlight>
              </a:rPr>
              <a:t> </a:t>
            </a:r>
          </a:p>
          <a:p>
            <a:r>
              <a:rPr lang="fr-FR" dirty="0"/>
              <a:t>Bâtonnets de fromage, fromage en grains avec</a:t>
            </a:r>
            <a:endParaRPr lang="en-US" dirty="0"/>
          </a:p>
          <a:p>
            <a:pPr lvl="1"/>
            <a:r>
              <a:rPr lang="fr-FR" dirty="0">
                <a:highlight>
                  <a:srgbClr val="FFFF00"/>
                </a:highlight>
              </a:rPr>
              <a:t>inférieur ou égal à 20 % de matières grasses du lait (si possible)</a:t>
            </a:r>
            <a:r>
              <a:rPr lang="en-US" dirty="0">
                <a:highlight>
                  <a:srgbClr val="FFFF00"/>
                </a:highlight>
              </a:rPr>
              <a:t> </a:t>
            </a:r>
          </a:p>
          <a:p>
            <a:pPr lvl="1"/>
            <a:r>
              <a:rPr lang="fr-FR" dirty="0">
                <a:highlight>
                  <a:srgbClr val="FFFF00"/>
                </a:highlight>
              </a:rPr>
              <a:t>inférieur ou égal à 10%DV de sodium par portion</a:t>
            </a:r>
            <a:endParaRPr lang="en-US" dirty="0">
              <a:highlight>
                <a:srgbClr val="FFFF00"/>
              </a:highlight>
            </a:endParaRPr>
          </a:p>
        </p:txBody>
      </p:sp>
      <p:sp>
        <p:nvSpPr>
          <p:cNvPr id="5" name="Text Placeholder 4">
            <a:extLst>
              <a:ext uri="{FF2B5EF4-FFF2-40B4-BE49-F238E27FC236}">
                <a16:creationId xmlns:a16="http://schemas.microsoft.com/office/drawing/2014/main" id="{145EEA0B-736C-467F-898B-ABC5738F2F05}"/>
              </a:ext>
            </a:extLst>
          </p:cNvPr>
          <p:cNvSpPr>
            <a:spLocks noGrp="1"/>
          </p:cNvSpPr>
          <p:nvPr>
            <p:ph type="body" sz="quarter" idx="3"/>
            <p:custDataLst>
              <p:tags r:id="rId4"/>
            </p:custDataLst>
          </p:nvPr>
        </p:nvSpPr>
        <p:spPr/>
        <p:txBody>
          <a:bodyPr/>
          <a:lstStyle/>
          <a:p>
            <a:r>
              <a:rPr lang="en-US" dirty="0"/>
              <a:t>Ne pas </a:t>
            </a:r>
            <a:r>
              <a:rPr lang="en-US" dirty="0" err="1"/>
              <a:t>servir</a:t>
            </a:r>
            <a:endParaRPr lang="en-US" dirty="0"/>
          </a:p>
        </p:txBody>
      </p:sp>
      <p:sp>
        <p:nvSpPr>
          <p:cNvPr id="6" name="Content Placeholder 5">
            <a:extLst>
              <a:ext uri="{FF2B5EF4-FFF2-40B4-BE49-F238E27FC236}">
                <a16:creationId xmlns:a16="http://schemas.microsoft.com/office/drawing/2014/main" id="{E7218D5D-180F-4F51-8797-253EA3E57885}"/>
              </a:ext>
            </a:extLst>
          </p:cNvPr>
          <p:cNvSpPr>
            <a:spLocks noGrp="1"/>
          </p:cNvSpPr>
          <p:nvPr>
            <p:ph sz="quarter" idx="4"/>
            <p:custDataLst>
              <p:tags r:id="rId5"/>
            </p:custDataLst>
          </p:nvPr>
        </p:nvSpPr>
        <p:spPr>
          <a:xfrm>
            <a:off x="5088384" y="2737245"/>
            <a:ext cx="4641770" cy="1096201"/>
          </a:xfrm>
        </p:spPr>
        <p:txBody>
          <a:bodyPr>
            <a:normAutofit/>
          </a:bodyPr>
          <a:lstStyle/>
          <a:p>
            <a:r>
              <a:rPr lang="en-US" dirty="0"/>
              <a:t>Tranches de fromage fondu</a:t>
            </a:r>
          </a:p>
          <a:p>
            <a:r>
              <a:rPr lang="fr-FR" dirty="0"/>
              <a:t>Fromages à pâte dure et molle à partir de lait non pasteurisé </a:t>
            </a:r>
            <a:endParaRPr lang="en-US" dirty="0"/>
          </a:p>
        </p:txBody>
      </p:sp>
      <p:pic>
        <p:nvPicPr>
          <p:cNvPr id="12" name="Picture 11" descr="A picture containing text&#10;&#10;Description automatically generated">
            <a:extLst>
              <a:ext uri="{FF2B5EF4-FFF2-40B4-BE49-F238E27FC236}">
                <a16:creationId xmlns:a16="http://schemas.microsoft.com/office/drawing/2014/main" id="{9CEBA8A6-338D-4206-830B-9FD63940069F}"/>
              </a:ext>
            </a:extLst>
          </p:cNvPr>
          <p:cNvPicPr>
            <a:picLocks noChangeAspect="1"/>
          </p:cNvPicPr>
          <p:nvPr>
            <p:custDataLst>
              <p:tags r:id="rId6"/>
            </p:custDataLst>
          </p:nvPr>
        </p:nvPicPr>
        <p:blipFill>
          <a:blip r:embed="rId13"/>
          <a:stretch>
            <a:fillRect/>
          </a:stretch>
        </p:blipFill>
        <p:spPr>
          <a:xfrm>
            <a:off x="8633625" y="955516"/>
            <a:ext cx="2400000" cy="1800000"/>
          </a:xfrm>
          <a:prstGeom prst="rect">
            <a:avLst/>
          </a:prstGeom>
        </p:spPr>
      </p:pic>
      <p:pic>
        <p:nvPicPr>
          <p:cNvPr id="14" name="Picture 13" descr="Text&#10;&#10;Description automatically generated">
            <a:extLst>
              <a:ext uri="{FF2B5EF4-FFF2-40B4-BE49-F238E27FC236}">
                <a16:creationId xmlns:a16="http://schemas.microsoft.com/office/drawing/2014/main" id="{175C2AB1-E303-4D5D-BC29-8F5119371245}"/>
              </a:ext>
            </a:extLst>
          </p:cNvPr>
          <p:cNvPicPr>
            <a:picLocks noChangeAspect="1"/>
          </p:cNvPicPr>
          <p:nvPr>
            <p:custDataLst>
              <p:tags r:id="rId7"/>
            </p:custDataLst>
          </p:nvPr>
        </p:nvPicPr>
        <p:blipFill rotWithShape="1">
          <a:blip r:embed="rId14"/>
          <a:srcRect l="8231" t="18033" r="13003" b="22859"/>
          <a:stretch/>
        </p:blipFill>
        <p:spPr>
          <a:xfrm>
            <a:off x="8970823" y="4418448"/>
            <a:ext cx="2062802" cy="1548000"/>
          </a:xfrm>
          <a:prstGeom prst="rect">
            <a:avLst/>
          </a:prstGeom>
        </p:spPr>
      </p:pic>
      <p:pic>
        <p:nvPicPr>
          <p:cNvPr id="16" name="Picture 15" descr="A picture containing indoor, person, dish, pasta&#10;&#10;Description automatically generated">
            <a:extLst>
              <a:ext uri="{FF2B5EF4-FFF2-40B4-BE49-F238E27FC236}">
                <a16:creationId xmlns:a16="http://schemas.microsoft.com/office/drawing/2014/main" id="{BB4554BA-0BA3-4618-AE11-D63022676846}"/>
              </a:ext>
            </a:extLst>
          </p:cNvPr>
          <p:cNvPicPr>
            <a:picLocks noChangeAspect="1"/>
          </p:cNvPicPr>
          <p:nvPr>
            <p:custDataLst>
              <p:tags r:id="rId8"/>
            </p:custDataLst>
          </p:nvPr>
        </p:nvPicPr>
        <p:blipFill>
          <a:blip r:embed="rId15"/>
          <a:stretch>
            <a:fillRect/>
          </a:stretch>
        </p:blipFill>
        <p:spPr>
          <a:xfrm>
            <a:off x="5480554" y="4321788"/>
            <a:ext cx="1800000" cy="1800000"/>
          </a:xfrm>
          <a:prstGeom prst="rect">
            <a:avLst/>
          </a:prstGeom>
        </p:spPr>
      </p:pic>
      <p:pic>
        <p:nvPicPr>
          <p:cNvPr id="11" name="3-17">
            <a:hlinkClick r:id="" action="ppaction://media"/>
            <a:extLst>
              <a:ext uri="{FF2B5EF4-FFF2-40B4-BE49-F238E27FC236}">
                <a16:creationId xmlns:a16="http://schemas.microsoft.com/office/drawing/2014/main" id="{71F50B58-A8BC-4B59-BF5E-5C4DC911C7E2}"/>
              </a:ext>
            </a:extLst>
          </p:cNvPr>
          <p:cNvPicPr>
            <a:picLocks noChangeAspect="1"/>
          </p:cNvPicPr>
          <p:nvPr>
            <a:audioFile r:link="rId9"/>
            <p:extLst>
              <p:ext uri="{DAA4B4D4-6D71-4841-9C94-3DE7FCFB9230}">
                <p14:media xmlns:p14="http://schemas.microsoft.com/office/powerpoint/2010/main" r:embed="rId10">
                  <p14:trim st="960" end="1322.3446"/>
                </p14:media>
              </p:ext>
            </p:extLst>
          </p:nvPr>
        </p:nvPicPr>
        <p:blipFill>
          <a:blip r:embed="rId16"/>
          <a:stretch>
            <a:fillRect/>
          </a:stretch>
        </p:blipFill>
        <p:spPr>
          <a:xfrm>
            <a:off x="595848" y="5946881"/>
            <a:ext cx="396000" cy="396000"/>
          </a:xfrm>
          <a:prstGeom prst="rect">
            <a:avLst/>
          </a:prstGeom>
        </p:spPr>
      </p:pic>
      <p:sp>
        <p:nvSpPr>
          <p:cNvPr id="13" name="TextBox 12">
            <a:extLst>
              <a:ext uri="{FF2B5EF4-FFF2-40B4-BE49-F238E27FC236}">
                <a16:creationId xmlns:a16="http://schemas.microsoft.com/office/drawing/2014/main" id="{79F1A9A9-534F-4E3F-97A1-73D6287FACA1}"/>
              </a:ext>
            </a:extLst>
          </p:cNvPr>
          <p:cNvSpPr txBox="1"/>
          <p:nvPr/>
        </p:nvSpPr>
        <p:spPr>
          <a:xfrm>
            <a:off x="1296254" y="6248292"/>
            <a:ext cx="379212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17">
                  <a:extLst>
                    <a:ext uri="{A12FA001-AC4F-418D-AE19-62706E023703}">
                      <ahyp:hlinkClr xmlns:ahyp="http://schemas.microsoft.com/office/drawing/2018/hyperlinkcolor" val="tx"/>
                    </a:ext>
                  </a:extLst>
                </a:hlinkClick>
              </a:rPr>
              <a:t>Directives nutritionnelles 2020 PDF </a:t>
            </a:r>
            <a:endPar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78753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8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632D4-20BB-4538-AEA6-54A9C236613E}"/>
              </a:ext>
            </a:extLst>
          </p:cNvPr>
          <p:cNvSpPr>
            <a:spLocks noGrp="1"/>
          </p:cNvSpPr>
          <p:nvPr>
            <p:ph type="title"/>
            <p:custDataLst>
              <p:tags r:id="rId1"/>
            </p:custDataLst>
          </p:nvPr>
        </p:nvSpPr>
        <p:spPr/>
        <p:txBody>
          <a:bodyPr/>
          <a:lstStyle/>
          <a:p>
            <a:r>
              <a:rPr lang="en-US" dirty="0"/>
              <a:t>Oeufs: PDF p.15</a:t>
            </a:r>
          </a:p>
        </p:txBody>
      </p:sp>
      <p:sp>
        <p:nvSpPr>
          <p:cNvPr id="3" name="Text Placeholder 2">
            <a:extLst>
              <a:ext uri="{FF2B5EF4-FFF2-40B4-BE49-F238E27FC236}">
                <a16:creationId xmlns:a16="http://schemas.microsoft.com/office/drawing/2014/main" id="{E343883D-6227-4F96-992A-58C69555B348}"/>
              </a:ext>
            </a:extLst>
          </p:cNvPr>
          <p:cNvSpPr>
            <a:spLocks noGrp="1"/>
          </p:cNvSpPr>
          <p:nvPr>
            <p:ph type="body" idx="1"/>
            <p:custDataLst>
              <p:tags r:id="rId2"/>
            </p:custDataLst>
          </p:nvPr>
        </p:nvSpPr>
        <p:spPr>
          <a:xfrm>
            <a:off x="493209" y="2084847"/>
            <a:ext cx="4185623" cy="576262"/>
          </a:xfrm>
        </p:spPr>
        <p:txBody>
          <a:bodyPr/>
          <a:lstStyle/>
          <a:p>
            <a:r>
              <a:rPr lang="en-US" dirty="0" err="1"/>
              <a:t>Servir</a:t>
            </a:r>
            <a:endParaRPr lang="en-US" dirty="0"/>
          </a:p>
        </p:txBody>
      </p:sp>
      <p:sp>
        <p:nvSpPr>
          <p:cNvPr id="4" name="Content Placeholder 3">
            <a:extLst>
              <a:ext uri="{FF2B5EF4-FFF2-40B4-BE49-F238E27FC236}">
                <a16:creationId xmlns:a16="http://schemas.microsoft.com/office/drawing/2014/main" id="{F5C9A7DF-3EF5-4495-9860-7929FD2F0BDA}"/>
              </a:ext>
            </a:extLst>
          </p:cNvPr>
          <p:cNvSpPr>
            <a:spLocks noGrp="1"/>
          </p:cNvSpPr>
          <p:nvPr>
            <p:ph sz="half" idx="2"/>
            <p:custDataLst>
              <p:tags r:id="rId3"/>
            </p:custDataLst>
          </p:nvPr>
        </p:nvSpPr>
        <p:spPr>
          <a:xfrm>
            <a:off x="493209" y="2725492"/>
            <a:ext cx="4341732" cy="3304117"/>
          </a:xfrm>
        </p:spPr>
        <p:txBody>
          <a:bodyPr/>
          <a:lstStyle/>
          <a:p>
            <a:r>
              <a:rPr lang="fr-FR" dirty="0" err="1"/>
              <a:t>Oeufs</a:t>
            </a:r>
            <a:r>
              <a:rPr lang="fr-FR" dirty="0"/>
              <a:t> achetés auprès d'une source </a:t>
            </a:r>
            <a:r>
              <a:rPr lang="en-CA" dirty="0" err="1"/>
              <a:t>approuvée</a:t>
            </a:r>
            <a:r>
              <a:rPr lang="fr-FR" dirty="0"/>
              <a:t> (ou œufs "classés") </a:t>
            </a:r>
            <a:endParaRPr lang="en-US" dirty="0"/>
          </a:p>
          <a:p>
            <a:r>
              <a:rPr lang="fr-FR" dirty="0" err="1"/>
              <a:t>Oeuf</a:t>
            </a:r>
            <a:r>
              <a:rPr lang="fr-FR" dirty="0"/>
              <a:t> entier liquide pasteurisé nature</a:t>
            </a:r>
            <a:endParaRPr lang="en-US" dirty="0"/>
          </a:p>
          <a:p>
            <a:r>
              <a:rPr lang="en-US" dirty="0"/>
              <a:t> Oeufs </a:t>
            </a:r>
            <a:r>
              <a:rPr lang="en-US" dirty="0" err="1"/>
              <a:t>durs</a:t>
            </a:r>
            <a:r>
              <a:rPr lang="en-US" dirty="0"/>
              <a:t> </a:t>
            </a:r>
            <a:r>
              <a:rPr lang="en-US" dirty="0" err="1"/>
              <a:t>prébouillis</a:t>
            </a:r>
            <a:endParaRPr lang="en-US" dirty="0"/>
          </a:p>
        </p:txBody>
      </p:sp>
      <p:sp>
        <p:nvSpPr>
          <p:cNvPr id="5" name="Text Placeholder 4">
            <a:extLst>
              <a:ext uri="{FF2B5EF4-FFF2-40B4-BE49-F238E27FC236}">
                <a16:creationId xmlns:a16="http://schemas.microsoft.com/office/drawing/2014/main" id="{F9E55BEF-E6FF-4F25-ACD4-1D86A12CA6C8}"/>
              </a:ext>
            </a:extLst>
          </p:cNvPr>
          <p:cNvSpPr>
            <a:spLocks noGrp="1"/>
          </p:cNvSpPr>
          <p:nvPr>
            <p:ph type="body" sz="quarter" idx="3"/>
            <p:custDataLst>
              <p:tags r:id="rId4"/>
            </p:custDataLst>
          </p:nvPr>
        </p:nvSpPr>
        <p:spPr/>
        <p:txBody>
          <a:bodyPr/>
          <a:lstStyle/>
          <a:p>
            <a:r>
              <a:rPr lang="en-US" dirty="0"/>
              <a:t>Ne pas </a:t>
            </a:r>
            <a:r>
              <a:rPr lang="en-US" dirty="0" err="1"/>
              <a:t>servir</a:t>
            </a:r>
            <a:endParaRPr lang="en-US" dirty="0"/>
          </a:p>
        </p:txBody>
      </p:sp>
      <p:sp>
        <p:nvSpPr>
          <p:cNvPr id="6" name="Content Placeholder 5">
            <a:extLst>
              <a:ext uri="{FF2B5EF4-FFF2-40B4-BE49-F238E27FC236}">
                <a16:creationId xmlns:a16="http://schemas.microsoft.com/office/drawing/2014/main" id="{68C30D15-BEB6-4F99-BBFE-E16A3E942192}"/>
              </a:ext>
            </a:extLst>
          </p:cNvPr>
          <p:cNvSpPr>
            <a:spLocks noGrp="1"/>
          </p:cNvSpPr>
          <p:nvPr>
            <p:ph sz="quarter" idx="4"/>
            <p:custDataLst>
              <p:tags r:id="rId5"/>
            </p:custDataLst>
          </p:nvPr>
        </p:nvSpPr>
        <p:spPr>
          <a:xfrm>
            <a:off x="4834941" y="2737245"/>
            <a:ext cx="5633767" cy="3304117"/>
          </a:xfrm>
        </p:spPr>
        <p:txBody>
          <a:bodyPr/>
          <a:lstStyle/>
          <a:p>
            <a:r>
              <a:rPr lang="fr-FR" dirty="0" err="1"/>
              <a:t>Oeufs</a:t>
            </a:r>
            <a:r>
              <a:rPr lang="fr-FR" dirty="0"/>
              <a:t> achetés auprès d'une source non approuvée (ou </a:t>
            </a:r>
            <a:r>
              <a:rPr lang="fr-FR" dirty="0" err="1"/>
              <a:t>oeufs</a:t>
            </a:r>
            <a:r>
              <a:rPr lang="fr-FR" dirty="0"/>
              <a:t> non classés) </a:t>
            </a:r>
            <a:r>
              <a:rPr lang="en-US" dirty="0"/>
              <a:t> </a:t>
            </a:r>
          </a:p>
          <a:p>
            <a:r>
              <a:rPr lang="fr-FR" dirty="0" err="1"/>
              <a:t>Oeufs</a:t>
            </a:r>
            <a:r>
              <a:rPr lang="fr-FR" dirty="0"/>
              <a:t> non pasteurisés, crus ou insuffisamment cuits </a:t>
            </a:r>
            <a:endParaRPr lang="en-US" dirty="0"/>
          </a:p>
          <a:p>
            <a:r>
              <a:rPr lang="fr-FR" dirty="0"/>
              <a:t>Ovoproduit liquide assaisonné ou aromatisé </a:t>
            </a:r>
            <a:endParaRPr lang="en-US" dirty="0"/>
          </a:p>
        </p:txBody>
      </p:sp>
      <p:pic>
        <p:nvPicPr>
          <p:cNvPr id="8" name="Picture 7">
            <a:extLst>
              <a:ext uri="{FF2B5EF4-FFF2-40B4-BE49-F238E27FC236}">
                <a16:creationId xmlns:a16="http://schemas.microsoft.com/office/drawing/2014/main" id="{D72C728F-558B-4469-82C7-51CFFD8394C6}"/>
              </a:ext>
            </a:extLst>
          </p:cNvPr>
          <p:cNvPicPr>
            <a:picLocks noChangeAspect="1"/>
          </p:cNvPicPr>
          <p:nvPr>
            <p:custDataLst>
              <p:tags r:id="rId6"/>
            </p:custDataLst>
          </p:nvPr>
        </p:nvPicPr>
        <p:blipFill>
          <a:blip r:embed="rId11"/>
          <a:stretch>
            <a:fillRect/>
          </a:stretch>
        </p:blipFill>
        <p:spPr>
          <a:xfrm>
            <a:off x="4834941" y="402670"/>
            <a:ext cx="3000375" cy="1524000"/>
          </a:xfrm>
          <a:prstGeom prst="rect">
            <a:avLst/>
          </a:prstGeom>
        </p:spPr>
      </p:pic>
      <p:pic>
        <p:nvPicPr>
          <p:cNvPr id="11" name="Picture 10" descr="A picture containing calendar&#10;&#10;Description automatically generated">
            <a:extLst>
              <a:ext uri="{FF2B5EF4-FFF2-40B4-BE49-F238E27FC236}">
                <a16:creationId xmlns:a16="http://schemas.microsoft.com/office/drawing/2014/main" id="{6A41E87B-FD1D-4937-AFDD-F8B7F74291F2}"/>
              </a:ext>
            </a:extLst>
          </p:cNvPr>
          <p:cNvPicPr>
            <a:picLocks noChangeAspect="1"/>
          </p:cNvPicPr>
          <p:nvPr>
            <p:custDataLst>
              <p:tags r:id="rId7"/>
            </p:custDataLst>
          </p:nvPr>
        </p:nvPicPr>
        <p:blipFill>
          <a:blip r:embed="rId12"/>
          <a:stretch>
            <a:fillRect/>
          </a:stretch>
        </p:blipFill>
        <p:spPr>
          <a:xfrm>
            <a:off x="8770273" y="4389303"/>
            <a:ext cx="2762848" cy="2304000"/>
          </a:xfrm>
          <a:prstGeom prst="rect">
            <a:avLst/>
          </a:prstGeom>
        </p:spPr>
      </p:pic>
      <p:pic>
        <p:nvPicPr>
          <p:cNvPr id="12" name="3-18">
            <a:hlinkClick r:id="" action="ppaction://media"/>
            <a:extLst>
              <a:ext uri="{FF2B5EF4-FFF2-40B4-BE49-F238E27FC236}">
                <a16:creationId xmlns:a16="http://schemas.microsoft.com/office/drawing/2014/main" id="{8C1BA002-B6B9-4E2A-B72E-27D6179EE11F}"/>
              </a:ext>
            </a:extLst>
          </p:cNvPr>
          <p:cNvPicPr>
            <a:picLocks noChangeAspect="1"/>
          </p:cNvPicPr>
          <p:nvPr>
            <a:audioFile r:link="rId8"/>
            <p:extLst>
              <p:ext uri="{DAA4B4D4-6D71-4841-9C94-3DE7FCFB9230}">
                <p14:media xmlns:p14="http://schemas.microsoft.com/office/powerpoint/2010/main" r:embed="rId9">
                  <p14:trim st="620" end="2567.8866"/>
                </p14:media>
              </p:ext>
            </p:extLst>
          </p:nvPr>
        </p:nvPicPr>
        <p:blipFill>
          <a:blip r:embed="rId13"/>
          <a:stretch>
            <a:fillRect/>
          </a:stretch>
        </p:blipFill>
        <p:spPr>
          <a:xfrm>
            <a:off x="598090" y="5743005"/>
            <a:ext cx="396000" cy="396000"/>
          </a:xfrm>
          <a:prstGeom prst="rect">
            <a:avLst/>
          </a:prstGeom>
        </p:spPr>
      </p:pic>
      <p:sp>
        <p:nvSpPr>
          <p:cNvPr id="13" name="TextBox 12">
            <a:extLst>
              <a:ext uri="{FF2B5EF4-FFF2-40B4-BE49-F238E27FC236}">
                <a16:creationId xmlns:a16="http://schemas.microsoft.com/office/drawing/2014/main" id="{0B967A19-F016-416A-9BE2-3CF7A8F7DD6A}"/>
              </a:ext>
            </a:extLst>
          </p:cNvPr>
          <p:cNvSpPr txBox="1"/>
          <p:nvPr/>
        </p:nvSpPr>
        <p:spPr>
          <a:xfrm>
            <a:off x="1327639" y="6236539"/>
            <a:ext cx="391257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14">
                  <a:extLst>
                    <a:ext uri="{A12FA001-AC4F-418D-AE19-62706E023703}">
                      <ahyp:hlinkClr xmlns:ahyp="http://schemas.microsoft.com/office/drawing/2018/hyperlinkcolor" val="tx"/>
                    </a:ext>
                  </a:extLst>
                </a:hlinkClick>
              </a:rPr>
              <a:t>Directives nutritionnelles 2020 PDF </a:t>
            </a:r>
            <a:endPar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45104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78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D2EC2-0A1B-4397-B17B-E64A13D465F4}"/>
              </a:ext>
            </a:extLst>
          </p:cNvPr>
          <p:cNvSpPr>
            <a:spLocks noGrp="1"/>
          </p:cNvSpPr>
          <p:nvPr>
            <p:ph type="title"/>
            <p:custDataLst>
              <p:tags r:id="rId1"/>
            </p:custDataLst>
          </p:nvPr>
        </p:nvSpPr>
        <p:spPr/>
        <p:txBody>
          <a:bodyPr/>
          <a:lstStyle/>
          <a:p>
            <a:r>
              <a:rPr lang="en-US" dirty="0"/>
              <a:t>Beurres de </a:t>
            </a:r>
            <a:r>
              <a:rPr lang="en-US" dirty="0" err="1"/>
              <a:t>noix</a:t>
            </a:r>
            <a:r>
              <a:rPr lang="en-US" dirty="0"/>
              <a:t> et de grains: PDF p.16</a:t>
            </a:r>
          </a:p>
        </p:txBody>
      </p:sp>
      <p:sp>
        <p:nvSpPr>
          <p:cNvPr id="3" name="Text Placeholder 2">
            <a:extLst>
              <a:ext uri="{FF2B5EF4-FFF2-40B4-BE49-F238E27FC236}">
                <a16:creationId xmlns:a16="http://schemas.microsoft.com/office/drawing/2014/main" id="{A484A788-00DA-43BA-BBDF-2674934ADCCF}"/>
              </a:ext>
            </a:extLst>
          </p:cNvPr>
          <p:cNvSpPr>
            <a:spLocks noGrp="1"/>
          </p:cNvSpPr>
          <p:nvPr>
            <p:ph type="body" idx="1"/>
            <p:custDataLst>
              <p:tags r:id="rId2"/>
            </p:custDataLst>
          </p:nvPr>
        </p:nvSpPr>
        <p:spPr/>
        <p:txBody>
          <a:bodyPr/>
          <a:lstStyle/>
          <a:p>
            <a:r>
              <a:rPr lang="en-US" dirty="0" err="1"/>
              <a:t>Servir</a:t>
            </a:r>
            <a:endParaRPr lang="en-US" dirty="0"/>
          </a:p>
        </p:txBody>
      </p:sp>
      <p:sp>
        <p:nvSpPr>
          <p:cNvPr id="4" name="Content Placeholder 3">
            <a:extLst>
              <a:ext uri="{FF2B5EF4-FFF2-40B4-BE49-F238E27FC236}">
                <a16:creationId xmlns:a16="http://schemas.microsoft.com/office/drawing/2014/main" id="{2C9F11FF-099A-416D-BC22-7388DFB3B12A}"/>
              </a:ext>
            </a:extLst>
          </p:cNvPr>
          <p:cNvSpPr>
            <a:spLocks noGrp="1"/>
          </p:cNvSpPr>
          <p:nvPr>
            <p:ph sz="half" idx="2"/>
            <p:custDataLst>
              <p:tags r:id="rId3"/>
            </p:custDataLst>
          </p:nvPr>
        </p:nvSpPr>
        <p:spPr/>
        <p:txBody>
          <a:bodyPr/>
          <a:lstStyle/>
          <a:p>
            <a:r>
              <a:rPr lang="fr-FR" dirty="0"/>
              <a:t>Beurres de noix, de graines et de légumineuses (y compris les beurres de cacahuètes, d'amandes, de noix, de sésame, de tournesol, de pois et de soja)</a:t>
            </a:r>
            <a:endParaRPr lang="en-US" dirty="0"/>
          </a:p>
          <a:p>
            <a:r>
              <a:rPr lang="fr-FR" dirty="0"/>
              <a:t>Noix et graines entières (grillées à sec ou non, sans sel, sucre ou huile ajoutés)</a:t>
            </a:r>
            <a:endParaRPr lang="en-US" dirty="0"/>
          </a:p>
          <a:p>
            <a:endParaRPr lang="en-US" dirty="0"/>
          </a:p>
        </p:txBody>
      </p:sp>
      <p:sp>
        <p:nvSpPr>
          <p:cNvPr id="5" name="Text Placeholder 4">
            <a:extLst>
              <a:ext uri="{FF2B5EF4-FFF2-40B4-BE49-F238E27FC236}">
                <a16:creationId xmlns:a16="http://schemas.microsoft.com/office/drawing/2014/main" id="{E8B984F9-43E2-4F88-8DA5-22FE83F79466}"/>
              </a:ext>
            </a:extLst>
          </p:cNvPr>
          <p:cNvSpPr>
            <a:spLocks noGrp="1"/>
          </p:cNvSpPr>
          <p:nvPr>
            <p:ph type="body" sz="quarter" idx="3"/>
            <p:custDataLst>
              <p:tags r:id="rId4"/>
            </p:custDataLst>
          </p:nvPr>
        </p:nvSpPr>
        <p:spPr/>
        <p:txBody>
          <a:bodyPr/>
          <a:lstStyle/>
          <a:p>
            <a:r>
              <a:rPr lang="en-US" dirty="0"/>
              <a:t>Ne pas </a:t>
            </a:r>
            <a:r>
              <a:rPr lang="en-US" dirty="0" err="1"/>
              <a:t>servir</a:t>
            </a:r>
            <a:endParaRPr lang="en-US" dirty="0"/>
          </a:p>
        </p:txBody>
      </p:sp>
      <p:sp>
        <p:nvSpPr>
          <p:cNvPr id="6" name="Content Placeholder 5">
            <a:extLst>
              <a:ext uri="{FF2B5EF4-FFF2-40B4-BE49-F238E27FC236}">
                <a16:creationId xmlns:a16="http://schemas.microsoft.com/office/drawing/2014/main" id="{C84001BC-76E5-4290-A5F8-73B8B5FA44D5}"/>
              </a:ext>
            </a:extLst>
          </p:cNvPr>
          <p:cNvSpPr>
            <a:spLocks noGrp="1"/>
          </p:cNvSpPr>
          <p:nvPr>
            <p:ph sz="quarter" idx="4"/>
            <p:custDataLst>
              <p:tags r:id="rId5"/>
            </p:custDataLst>
          </p:nvPr>
        </p:nvSpPr>
        <p:spPr>
          <a:xfrm>
            <a:off x="5088384" y="2737245"/>
            <a:ext cx="5183041" cy="3304117"/>
          </a:xfrm>
        </p:spPr>
        <p:txBody>
          <a:bodyPr/>
          <a:lstStyle/>
          <a:p>
            <a:r>
              <a:rPr lang="fr-FR" dirty="0"/>
              <a:t>Beurres de noix, de légumineuses ou de graines contenant du sucre ajouté (p. ex., chocolat, chocolat noisette, miel, baies).</a:t>
            </a:r>
            <a:endParaRPr lang="en-US" dirty="0"/>
          </a:p>
          <a:p>
            <a:r>
              <a:rPr lang="fr-FR" dirty="0"/>
              <a:t>Noix ou graines salées ou enrobées</a:t>
            </a:r>
            <a:endParaRPr lang="en-US" dirty="0"/>
          </a:p>
        </p:txBody>
      </p:sp>
      <p:sp>
        <p:nvSpPr>
          <p:cNvPr id="8" name="TextBox 7">
            <a:extLst>
              <a:ext uri="{FF2B5EF4-FFF2-40B4-BE49-F238E27FC236}">
                <a16:creationId xmlns:a16="http://schemas.microsoft.com/office/drawing/2014/main" id="{E975ADB3-1274-458B-A4AD-57F0F9818EB4}"/>
              </a:ext>
            </a:extLst>
          </p:cNvPr>
          <p:cNvSpPr txBox="1"/>
          <p:nvPr>
            <p:custDataLst>
              <p:tags r:id="rId6"/>
            </p:custDataLst>
          </p:nvPr>
        </p:nvSpPr>
        <p:spPr>
          <a:xfrm>
            <a:off x="4374511" y="5513824"/>
            <a:ext cx="5275803" cy="369332"/>
          </a:xfrm>
          <a:prstGeom prst="rect">
            <a:avLst/>
          </a:prstGeom>
          <a:solidFill>
            <a:schemeClr val="accent4">
              <a:lumMod val="60000"/>
              <a:lumOff val="40000"/>
            </a:schemeClr>
          </a:solidFill>
        </p:spPr>
        <p:txBody>
          <a:bodyPr wrap="none" rtlCol="0">
            <a:spAutoFit/>
          </a:bodyPr>
          <a:lstStyle/>
          <a:p>
            <a:r>
              <a:rPr lang="fr-FR" dirty="0"/>
              <a:t>Suivez la </a:t>
            </a:r>
            <a:r>
              <a:rPr lang="fr-FR" b="1" dirty="0"/>
              <a:t>politique</a:t>
            </a:r>
            <a:r>
              <a:rPr lang="fr-FR" dirty="0"/>
              <a:t> d'anaphylaxie de votre école</a:t>
            </a:r>
            <a:r>
              <a:rPr lang="en-US" dirty="0"/>
              <a:t> !</a:t>
            </a:r>
          </a:p>
        </p:txBody>
      </p:sp>
      <p:pic>
        <p:nvPicPr>
          <p:cNvPr id="9" name="Picture 8">
            <a:extLst>
              <a:ext uri="{FF2B5EF4-FFF2-40B4-BE49-F238E27FC236}">
                <a16:creationId xmlns:a16="http://schemas.microsoft.com/office/drawing/2014/main" id="{F0FEBD4C-8749-4B71-9682-42FA59459961}"/>
              </a:ext>
            </a:extLst>
          </p:cNvPr>
          <p:cNvPicPr>
            <a:picLocks noChangeAspect="1"/>
          </p:cNvPicPr>
          <p:nvPr>
            <p:custDataLst>
              <p:tags r:id="rId7"/>
            </p:custDataLst>
          </p:nvPr>
        </p:nvPicPr>
        <p:blipFill>
          <a:blip r:embed="rId13"/>
          <a:srcRect/>
          <a:stretch/>
        </p:blipFill>
        <p:spPr>
          <a:xfrm>
            <a:off x="9895113" y="640449"/>
            <a:ext cx="2096795" cy="2096795"/>
          </a:xfrm>
          <a:prstGeom prst="rect">
            <a:avLst/>
          </a:prstGeom>
        </p:spPr>
      </p:pic>
      <p:pic>
        <p:nvPicPr>
          <p:cNvPr id="10" name="Picture 9">
            <a:extLst>
              <a:ext uri="{FF2B5EF4-FFF2-40B4-BE49-F238E27FC236}">
                <a16:creationId xmlns:a16="http://schemas.microsoft.com/office/drawing/2014/main" id="{247FC1E6-FE1F-4AD3-B002-DE11044E476E}"/>
              </a:ext>
            </a:extLst>
          </p:cNvPr>
          <p:cNvPicPr>
            <a:picLocks noChangeAspect="1"/>
          </p:cNvPicPr>
          <p:nvPr>
            <p:custDataLst>
              <p:tags r:id="rId8"/>
            </p:custDataLst>
          </p:nvPr>
        </p:nvPicPr>
        <p:blipFill>
          <a:blip r:embed="rId14"/>
          <a:stretch>
            <a:fillRect/>
          </a:stretch>
        </p:blipFill>
        <p:spPr>
          <a:xfrm>
            <a:off x="10373802" y="3228881"/>
            <a:ext cx="1445313" cy="2916000"/>
          </a:xfrm>
          <a:prstGeom prst="rect">
            <a:avLst/>
          </a:prstGeom>
        </p:spPr>
      </p:pic>
      <p:pic>
        <p:nvPicPr>
          <p:cNvPr id="14" name="3-19">
            <a:hlinkClick r:id="" action="ppaction://media"/>
            <a:extLst>
              <a:ext uri="{FF2B5EF4-FFF2-40B4-BE49-F238E27FC236}">
                <a16:creationId xmlns:a16="http://schemas.microsoft.com/office/drawing/2014/main" id="{C3B48AFA-BA9E-42C5-A209-A743578287AE}"/>
              </a:ext>
            </a:extLst>
          </p:cNvPr>
          <p:cNvPicPr>
            <a:picLocks noChangeAspect="1"/>
          </p:cNvPicPr>
          <p:nvPr>
            <a:audioFile r:link="rId9"/>
            <p:extLst>
              <p:ext uri="{DAA4B4D4-6D71-4841-9C94-3DE7FCFB9230}">
                <p14:media xmlns:p14="http://schemas.microsoft.com/office/powerpoint/2010/main" r:embed="rId10">
                  <p14:trim st="1079" end="738.3469"/>
                </p14:media>
              </p:ext>
            </p:extLst>
          </p:nvPr>
        </p:nvPicPr>
        <p:blipFill>
          <a:blip r:embed="rId15"/>
          <a:stretch>
            <a:fillRect/>
          </a:stretch>
        </p:blipFill>
        <p:spPr>
          <a:xfrm>
            <a:off x="477745" y="5775373"/>
            <a:ext cx="396000" cy="396000"/>
          </a:xfrm>
          <a:prstGeom prst="rect">
            <a:avLst/>
          </a:prstGeom>
        </p:spPr>
      </p:pic>
      <p:sp>
        <p:nvSpPr>
          <p:cNvPr id="13" name="TextBox 12">
            <a:extLst>
              <a:ext uri="{FF2B5EF4-FFF2-40B4-BE49-F238E27FC236}">
                <a16:creationId xmlns:a16="http://schemas.microsoft.com/office/drawing/2014/main" id="{F7162920-8793-498B-B6C6-796546A746B0}"/>
              </a:ext>
            </a:extLst>
          </p:cNvPr>
          <p:cNvSpPr txBox="1"/>
          <p:nvPr/>
        </p:nvSpPr>
        <p:spPr>
          <a:xfrm>
            <a:off x="1323581" y="6248400"/>
            <a:ext cx="390491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16">
                  <a:extLst>
                    <a:ext uri="{A12FA001-AC4F-418D-AE19-62706E023703}">
                      <ahyp:hlinkClr xmlns:ahyp="http://schemas.microsoft.com/office/drawing/2018/hyperlinkcolor" val="tx"/>
                    </a:ext>
                  </a:extLst>
                </a:hlinkClick>
              </a:rPr>
              <a:t>Directives nutritionnelles 2020 PDF </a:t>
            </a:r>
            <a:endPar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4253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6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FA340-6F9C-4791-9CC0-E67B8F0784FE}"/>
              </a:ext>
            </a:extLst>
          </p:cNvPr>
          <p:cNvSpPr>
            <a:spLocks noGrp="1"/>
          </p:cNvSpPr>
          <p:nvPr>
            <p:ph type="title"/>
            <p:custDataLst>
              <p:tags r:id="rId1"/>
            </p:custDataLst>
          </p:nvPr>
        </p:nvSpPr>
        <p:spPr/>
        <p:txBody>
          <a:bodyPr>
            <a:noAutofit/>
          </a:bodyPr>
          <a:lstStyle/>
          <a:p>
            <a:r>
              <a:rPr lang="fr-FR" sz="2800" dirty="0"/>
              <a:t>Catégories : Légumes et fruits, aliments à base de céréales complètes, aliments protéinés</a:t>
            </a:r>
            <a:endParaRPr lang="en-US" sz="2800" dirty="0"/>
          </a:p>
        </p:txBody>
      </p:sp>
      <p:sp>
        <p:nvSpPr>
          <p:cNvPr id="3" name="Content Placeholder 2">
            <a:extLst>
              <a:ext uri="{FF2B5EF4-FFF2-40B4-BE49-F238E27FC236}">
                <a16:creationId xmlns:a16="http://schemas.microsoft.com/office/drawing/2014/main" id="{FE03B500-347C-453F-956A-176D1F4FBA4A}"/>
              </a:ext>
            </a:extLst>
          </p:cNvPr>
          <p:cNvSpPr>
            <a:spLocks noGrp="1"/>
          </p:cNvSpPr>
          <p:nvPr>
            <p:ph idx="1"/>
            <p:custDataLst>
              <p:tags r:id="rId2"/>
            </p:custDataLst>
          </p:nvPr>
        </p:nvSpPr>
        <p:spPr>
          <a:xfrm>
            <a:off x="677334" y="2160589"/>
            <a:ext cx="5777895" cy="3880773"/>
          </a:xfrm>
        </p:spPr>
        <p:txBody>
          <a:bodyPr/>
          <a:lstStyle/>
          <a:p>
            <a:r>
              <a:rPr lang="fr-FR" dirty="0"/>
              <a:t>Les choix alimentaires sont classés comme "à servir" ou "à ne pas servir" dans les tableaux suivant.</a:t>
            </a:r>
          </a:p>
          <a:p>
            <a:endParaRPr lang="fr-FR" dirty="0"/>
          </a:p>
          <a:p>
            <a:pPr marL="0" indent="0">
              <a:buNone/>
            </a:pPr>
            <a:endParaRPr lang="en-US" dirty="0"/>
          </a:p>
          <a:p>
            <a:r>
              <a:rPr lang="fr-FR" sz="1800" dirty="0"/>
              <a:t>Il existe également un tableau pour les "ingrédients mineurs", c'est-à-dire les aliments qui n'entrent pas dans ‘l’Assiette Mangez bien.’ </a:t>
            </a:r>
          </a:p>
          <a:p>
            <a:pPr marL="0" indent="0">
              <a:buNone/>
            </a:pPr>
            <a:endParaRPr lang="fr-CA" dirty="0"/>
          </a:p>
        </p:txBody>
      </p:sp>
      <p:pic>
        <p:nvPicPr>
          <p:cNvPr id="7" name="Picture 6" descr="Diagram&#10;&#10;Description automatically generated with medium confidence">
            <a:extLst>
              <a:ext uri="{FF2B5EF4-FFF2-40B4-BE49-F238E27FC236}">
                <a16:creationId xmlns:a16="http://schemas.microsoft.com/office/drawing/2014/main" id="{CD656EFC-3B43-4752-B481-F15589007F1B}"/>
              </a:ext>
            </a:extLst>
          </p:cNvPr>
          <p:cNvPicPr>
            <a:picLocks noChangeAspect="1"/>
          </p:cNvPicPr>
          <p:nvPr>
            <p:custDataLst>
              <p:tags r:id="rId3"/>
            </p:custDataLst>
          </p:nvPr>
        </p:nvPicPr>
        <p:blipFill>
          <a:blip r:embed="rId8"/>
          <a:stretch>
            <a:fillRect/>
          </a:stretch>
        </p:blipFill>
        <p:spPr>
          <a:xfrm>
            <a:off x="7187731" y="1376523"/>
            <a:ext cx="4172542" cy="5292000"/>
          </a:xfrm>
          <a:prstGeom prst="rect">
            <a:avLst/>
          </a:prstGeom>
        </p:spPr>
      </p:pic>
      <p:pic>
        <p:nvPicPr>
          <p:cNvPr id="9" name="Module 3-2">
            <a:hlinkClick r:id="" action="ppaction://media"/>
            <a:extLst>
              <a:ext uri="{FF2B5EF4-FFF2-40B4-BE49-F238E27FC236}">
                <a16:creationId xmlns:a16="http://schemas.microsoft.com/office/drawing/2014/main" id="{0A71D805-BE06-42BC-BB6E-6F643E954C84}"/>
              </a:ext>
            </a:extLst>
          </p:cNvPr>
          <p:cNvPicPr>
            <a:picLocks noChangeAspect="1"/>
          </p:cNvPicPr>
          <p:nvPr>
            <a:audioFile r:link="rId4"/>
            <p:extLst>
              <p:ext uri="{DAA4B4D4-6D71-4841-9C94-3DE7FCFB9230}">
                <p14:media xmlns:p14="http://schemas.microsoft.com/office/powerpoint/2010/main" r:embed="rId5">
                  <p14:trim st="1799" end="1700.5804"/>
                </p14:media>
              </p:ext>
            </p:extLst>
          </p:nvPr>
        </p:nvPicPr>
        <p:blipFill>
          <a:blip r:embed="rId9"/>
          <a:stretch>
            <a:fillRect/>
          </a:stretch>
        </p:blipFill>
        <p:spPr>
          <a:xfrm>
            <a:off x="597727" y="5573362"/>
            <a:ext cx="396000" cy="396000"/>
          </a:xfrm>
          <a:prstGeom prst="rect">
            <a:avLst/>
          </a:prstGeom>
        </p:spPr>
      </p:pic>
    </p:spTree>
    <p:extLst>
      <p:ext uri="{BB962C8B-B14F-4D97-AF65-F5344CB8AC3E}">
        <p14:creationId xmlns:p14="http://schemas.microsoft.com/office/powerpoint/2010/main" val="218600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94680-A319-4379-9092-80F674AA45A8}"/>
              </a:ext>
            </a:extLst>
          </p:cNvPr>
          <p:cNvSpPr>
            <a:spLocks noGrp="1"/>
          </p:cNvSpPr>
          <p:nvPr>
            <p:ph type="title"/>
            <p:custDataLst>
              <p:tags r:id="rId1"/>
            </p:custDataLst>
          </p:nvPr>
        </p:nvSpPr>
        <p:spPr/>
        <p:txBody>
          <a:bodyPr/>
          <a:lstStyle/>
          <a:p>
            <a:r>
              <a:rPr lang="en-US" dirty="0"/>
              <a:t>Haricots et </a:t>
            </a:r>
            <a:r>
              <a:rPr lang="en-US" dirty="0" err="1"/>
              <a:t>légumineuses</a:t>
            </a:r>
            <a:r>
              <a:rPr lang="en-US" dirty="0"/>
              <a:t>: PDF p.16</a:t>
            </a:r>
          </a:p>
        </p:txBody>
      </p:sp>
      <p:sp>
        <p:nvSpPr>
          <p:cNvPr id="3" name="Text Placeholder 2">
            <a:extLst>
              <a:ext uri="{FF2B5EF4-FFF2-40B4-BE49-F238E27FC236}">
                <a16:creationId xmlns:a16="http://schemas.microsoft.com/office/drawing/2014/main" id="{A06A1982-6CF0-40BF-AEB7-D6F85634F716}"/>
              </a:ext>
            </a:extLst>
          </p:cNvPr>
          <p:cNvSpPr>
            <a:spLocks noGrp="1"/>
          </p:cNvSpPr>
          <p:nvPr>
            <p:ph type="body" idx="1"/>
            <p:custDataLst>
              <p:tags r:id="rId2"/>
            </p:custDataLst>
          </p:nvPr>
        </p:nvSpPr>
        <p:spPr/>
        <p:txBody>
          <a:bodyPr/>
          <a:lstStyle/>
          <a:p>
            <a:r>
              <a:rPr lang="en-US" dirty="0" err="1"/>
              <a:t>Servir</a:t>
            </a:r>
            <a:endParaRPr lang="en-US" dirty="0"/>
          </a:p>
        </p:txBody>
      </p:sp>
      <p:sp>
        <p:nvSpPr>
          <p:cNvPr id="4" name="Content Placeholder 3">
            <a:extLst>
              <a:ext uri="{FF2B5EF4-FFF2-40B4-BE49-F238E27FC236}">
                <a16:creationId xmlns:a16="http://schemas.microsoft.com/office/drawing/2014/main" id="{FB4FC73E-B17D-4A90-95CB-A6D2689824CC}"/>
              </a:ext>
            </a:extLst>
          </p:cNvPr>
          <p:cNvSpPr>
            <a:spLocks noGrp="1"/>
          </p:cNvSpPr>
          <p:nvPr>
            <p:ph sz="half" idx="2"/>
            <p:custDataLst>
              <p:tags r:id="rId3"/>
            </p:custDataLst>
          </p:nvPr>
        </p:nvSpPr>
        <p:spPr/>
        <p:txBody>
          <a:bodyPr>
            <a:normAutofit/>
          </a:bodyPr>
          <a:lstStyle/>
          <a:p>
            <a:r>
              <a:rPr lang="fr-CA"/>
              <a:t>Tout haricot, tofu ou légumineuse - en conserve, trempette aux haricots, soupe ou pâtes dont le sodium est inférieur ou égal à 10 % de la VQ par portion.</a:t>
            </a:r>
          </a:p>
        </p:txBody>
      </p:sp>
      <p:sp>
        <p:nvSpPr>
          <p:cNvPr id="5" name="Text Placeholder 4">
            <a:extLst>
              <a:ext uri="{FF2B5EF4-FFF2-40B4-BE49-F238E27FC236}">
                <a16:creationId xmlns:a16="http://schemas.microsoft.com/office/drawing/2014/main" id="{A6024CC5-DC8E-4D38-A1C6-F561159F6AFD}"/>
              </a:ext>
            </a:extLst>
          </p:cNvPr>
          <p:cNvSpPr>
            <a:spLocks noGrp="1"/>
          </p:cNvSpPr>
          <p:nvPr>
            <p:ph type="body" sz="quarter" idx="3"/>
            <p:custDataLst>
              <p:tags r:id="rId4"/>
            </p:custDataLst>
          </p:nvPr>
        </p:nvSpPr>
        <p:spPr/>
        <p:txBody>
          <a:bodyPr/>
          <a:lstStyle/>
          <a:p>
            <a:r>
              <a:rPr lang="en-US" dirty="0"/>
              <a:t>Ne pas </a:t>
            </a:r>
            <a:r>
              <a:rPr lang="en-US" dirty="0" err="1"/>
              <a:t>servir</a:t>
            </a:r>
            <a:endParaRPr lang="en-US" dirty="0"/>
          </a:p>
        </p:txBody>
      </p:sp>
      <p:sp>
        <p:nvSpPr>
          <p:cNvPr id="6" name="Content Placeholder 5">
            <a:extLst>
              <a:ext uri="{FF2B5EF4-FFF2-40B4-BE49-F238E27FC236}">
                <a16:creationId xmlns:a16="http://schemas.microsoft.com/office/drawing/2014/main" id="{7C8FF93D-E852-48C3-8A10-DCD684796047}"/>
              </a:ext>
            </a:extLst>
          </p:cNvPr>
          <p:cNvSpPr>
            <a:spLocks noGrp="1"/>
          </p:cNvSpPr>
          <p:nvPr>
            <p:ph sz="quarter" idx="4"/>
            <p:custDataLst>
              <p:tags r:id="rId5"/>
            </p:custDataLst>
          </p:nvPr>
        </p:nvSpPr>
        <p:spPr>
          <a:xfrm>
            <a:off x="5088384" y="2737245"/>
            <a:ext cx="4665216" cy="3304117"/>
          </a:xfrm>
        </p:spPr>
        <p:txBody>
          <a:bodyPr>
            <a:normAutofit/>
          </a:bodyPr>
          <a:lstStyle/>
          <a:p>
            <a:r>
              <a:rPr lang="fr-FR" dirty="0"/>
              <a:t>Fèves au lard en conserve, dans une sauce tomate, avec du porc, de la mélasse ou du sirop d'érable  </a:t>
            </a:r>
          </a:p>
          <a:p>
            <a:r>
              <a:rPr lang="fr-FR" dirty="0"/>
              <a:t>Substituts de viande panés et frits achetés en magasin</a:t>
            </a:r>
            <a:endParaRPr lang="en-US" dirty="0"/>
          </a:p>
          <a:p>
            <a:r>
              <a:rPr lang="en-CA" dirty="0" err="1"/>
              <a:t>Languettes</a:t>
            </a:r>
            <a:r>
              <a:rPr lang="en-CA" dirty="0"/>
              <a:t> de </a:t>
            </a:r>
            <a:r>
              <a:rPr lang="en-CA" dirty="0" err="1"/>
              <a:t>simili-viande</a:t>
            </a:r>
            <a:endParaRPr lang="en-US" dirty="0"/>
          </a:p>
          <a:p>
            <a:r>
              <a:rPr lang="fr-FR" dirty="0"/>
              <a:t>Saucisses à hot-dog, saucisses et bacon végétaux</a:t>
            </a:r>
            <a:endParaRPr lang="en-US" dirty="0"/>
          </a:p>
        </p:txBody>
      </p:sp>
      <p:pic>
        <p:nvPicPr>
          <p:cNvPr id="8" name="Picture 7">
            <a:extLst>
              <a:ext uri="{FF2B5EF4-FFF2-40B4-BE49-F238E27FC236}">
                <a16:creationId xmlns:a16="http://schemas.microsoft.com/office/drawing/2014/main" id="{FCB678BA-54EC-4FC8-BB2E-FCE2004C37B2}"/>
              </a:ext>
            </a:extLst>
          </p:cNvPr>
          <p:cNvPicPr>
            <a:picLocks noChangeAspect="1"/>
          </p:cNvPicPr>
          <p:nvPr>
            <p:custDataLst>
              <p:tags r:id="rId6"/>
            </p:custDataLst>
          </p:nvPr>
        </p:nvPicPr>
        <p:blipFill>
          <a:blip r:embed="rId12"/>
          <a:stretch>
            <a:fillRect/>
          </a:stretch>
        </p:blipFill>
        <p:spPr>
          <a:xfrm>
            <a:off x="1768616" y="4360862"/>
            <a:ext cx="2323015" cy="1600200"/>
          </a:xfrm>
          <a:prstGeom prst="rect">
            <a:avLst/>
          </a:prstGeom>
        </p:spPr>
      </p:pic>
      <p:pic>
        <p:nvPicPr>
          <p:cNvPr id="9" name="Picture 8">
            <a:extLst>
              <a:ext uri="{FF2B5EF4-FFF2-40B4-BE49-F238E27FC236}">
                <a16:creationId xmlns:a16="http://schemas.microsoft.com/office/drawing/2014/main" id="{145FB10C-C2D3-4293-8353-2E975F941596}"/>
              </a:ext>
            </a:extLst>
          </p:cNvPr>
          <p:cNvPicPr>
            <a:picLocks noChangeAspect="1"/>
          </p:cNvPicPr>
          <p:nvPr>
            <p:custDataLst>
              <p:tags r:id="rId7"/>
            </p:custDataLst>
          </p:nvPr>
        </p:nvPicPr>
        <p:blipFill>
          <a:blip r:embed="rId13"/>
          <a:stretch>
            <a:fillRect/>
          </a:stretch>
        </p:blipFill>
        <p:spPr>
          <a:xfrm>
            <a:off x="9404198" y="874713"/>
            <a:ext cx="2143125" cy="2143125"/>
          </a:xfrm>
          <a:prstGeom prst="rect">
            <a:avLst/>
          </a:prstGeom>
        </p:spPr>
      </p:pic>
      <p:pic>
        <p:nvPicPr>
          <p:cNvPr id="10" name="Picture 9">
            <a:extLst>
              <a:ext uri="{FF2B5EF4-FFF2-40B4-BE49-F238E27FC236}">
                <a16:creationId xmlns:a16="http://schemas.microsoft.com/office/drawing/2014/main" id="{A56E8F82-53D0-40BF-B814-C3F8BF5AA89A}"/>
              </a:ext>
            </a:extLst>
          </p:cNvPr>
          <p:cNvPicPr>
            <a:picLocks noChangeAspect="1"/>
          </p:cNvPicPr>
          <p:nvPr>
            <p:custDataLst>
              <p:tags r:id="rId8"/>
            </p:custDataLst>
          </p:nvPr>
        </p:nvPicPr>
        <p:blipFill>
          <a:blip r:embed="rId14"/>
          <a:stretch>
            <a:fillRect/>
          </a:stretch>
        </p:blipFill>
        <p:spPr>
          <a:xfrm>
            <a:off x="10206037" y="3682568"/>
            <a:ext cx="1702934" cy="1702934"/>
          </a:xfrm>
          <a:prstGeom prst="rect">
            <a:avLst/>
          </a:prstGeom>
        </p:spPr>
      </p:pic>
      <p:pic>
        <p:nvPicPr>
          <p:cNvPr id="12" name="3-20">
            <a:hlinkClick r:id="" action="ppaction://media"/>
            <a:extLst>
              <a:ext uri="{FF2B5EF4-FFF2-40B4-BE49-F238E27FC236}">
                <a16:creationId xmlns:a16="http://schemas.microsoft.com/office/drawing/2014/main" id="{4474A245-BAEB-47F0-ABA1-BD8122597BC7}"/>
              </a:ext>
            </a:extLst>
          </p:cNvPr>
          <p:cNvPicPr>
            <a:picLocks noChangeAspect="1"/>
          </p:cNvPicPr>
          <p:nvPr>
            <a:audioFile r:link="rId9"/>
            <p:extLst>
              <p:ext uri="{DAA4B4D4-6D71-4841-9C94-3DE7FCFB9230}">
                <p14:media xmlns:p14="http://schemas.microsoft.com/office/powerpoint/2010/main" r:embed="rId10">
                  <p14:trim st="7446" end="707.7709"/>
                </p14:media>
              </p:ext>
            </p:extLst>
          </p:nvPr>
        </p:nvPicPr>
        <p:blipFill>
          <a:blip r:embed="rId15"/>
          <a:stretch>
            <a:fillRect/>
          </a:stretch>
        </p:blipFill>
        <p:spPr>
          <a:xfrm>
            <a:off x="675745" y="5820000"/>
            <a:ext cx="428400" cy="428400"/>
          </a:xfrm>
          <a:prstGeom prst="rect">
            <a:avLst/>
          </a:prstGeom>
        </p:spPr>
      </p:pic>
      <p:sp>
        <p:nvSpPr>
          <p:cNvPr id="13" name="TextBox 12">
            <a:extLst>
              <a:ext uri="{FF2B5EF4-FFF2-40B4-BE49-F238E27FC236}">
                <a16:creationId xmlns:a16="http://schemas.microsoft.com/office/drawing/2014/main" id="{74971CE0-3158-4055-9248-3D167341C4B5}"/>
              </a:ext>
            </a:extLst>
          </p:cNvPr>
          <p:cNvSpPr txBox="1"/>
          <p:nvPr/>
        </p:nvSpPr>
        <p:spPr>
          <a:xfrm>
            <a:off x="1147328" y="6248292"/>
            <a:ext cx="406944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16">
                  <a:extLst>
                    <a:ext uri="{A12FA001-AC4F-418D-AE19-62706E023703}">
                      <ahyp:hlinkClr xmlns:ahyp="http://schemas.microsoft.com/office/drawing/2018/hyperlinkcolor" val="tx"/>
                    </a:ext>
                  </a:extLst>
                </a:hlinkClick>
              </a:rPr>
              <a:t>Directives nutritionnelles 2020 PDF </a:t>
            </a:r>
            <a:endPar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67187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97"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3BC40-2C90-41DB-9655-981447B465E8}"/>
              </a:ext>
            </a:extLst>
          </p:cNvPr>
          <p:cNvSpPr>
            <a:spLocks noGrp="1"/>
          </p:cNvSpPr>
          <p:nvPr>
            <p:ph type="title"/>
            <p:custDataLst>
              <p:tags r:id="rId1"/>
            </p:custDataLst>
          </p:nvPr>
        </p:nvSpPr>
        <p:spPr/>
        <p:txBody>
          <a:bodyPr/>
          <a:lstStyle/>
          <a:p>
            <a:r>
              <a:rPr lang="en-US" dirty="0" err="1"/>
              <a:t>Viande</a:t>
            </a:r>
            <a:r>
              <a:rPr lang="en-US" dirty="0"/>
              <a:t>: PDF p.17</a:t>
            </a:r>
          </a:p>
        </p:txBody>
      </p:sp>
      <p:sp>
        <p:nvSpPr>
          <p:cNvPr id="3" name="Text Placeholder 2">
            <a:extLst>
              <a:ext uri="{FF2B5EF4-FFF2-40B4-BE49-F238E27FC236}">
                <a16:creationId xmlns:a16="http://schemas.microsoft.com/office/drawing/2014/main" id="{6F0766F2-025C-412B-BF45-BC4750F71A2D}"/>
              </a:ext>
            </a:extLst>
          </p:cNvPr>
          <p:cNvSpPr>
            <a:spLocks noGrp="1"/>
          </p:cNvSpPr>
          <p:nvPr>
            <p:ph type="body" idx="1"/>
            <p:custDataLst>
              <p:tags r:id="rId2"/>
            </p:custDataLst>
          </p:nvPr>
        </p:nvSpPr>
        <p:spPr>
          <a:xfrm>
            <a:off x="148210" y="2160983"/>
            <a:ext cx="4185623" cy="576262"/>
          </a:xfrm>
        </p:spPr>
        <p:txBody>
          <a:bodyPr/>
          <a:lstStyle/>
          <a:p>
            <a:r>
              <a:rPr lang="en-US" dirty="0" err="1"/>
              <a:t>Servir</a:t>
            </a:r>
            <a:endParaRPr lang="en-US" dirty="0"/>
          </a:p>
        </p:txBody>
      </p:sp>
      <p:sp>
        <p:nvSpPr>
          <p:cNvPr id="4" name="Content Placeholder 3">
            <a:extLst>
              <a:ext uri="{FF2B5EF4-FFF2-40B4-BE49-F238E27FC236}">
                <a16:creationId xmlns:a16="http://schemas.microsoft.com/office/drawing/2014/main" id="{2F4A9C8A-2128-479F-A937-18BF63CD1D19}"/>
              </a:ext>
            </a:extLst>
          </p:cNvPr>
          <p:cNvSpPr>
            <a:spLocks noGrp="1"/>
          </p:cNvSpPr>
          <p:nvPr>
            <p:ph sz="half" idx="2"/>
            <p:custDataLst>
              <p:tags r:id="rId3"/>
            </p:custDataLst>
          </p:nvPr>
        </p:nvSpPr>
        <p:spPr>
          <a:xfrm>
            <a:off x="93785" y="2737245"/>
            <a:ext cx="4947139" cy="2796047"/>
          </a:xfrm>
        </p:spPr>
        <p:txBody>
          <a:bodyPr>
            <a:normAutofit/>
          </a:bodyPr>
          <a:lstStyle/>
          <a:p>
            <a:r>
              <a:rPr lang="fr-FR" dirty="0"/>
              <a:t>Fraîche, congelée, hachée ou précuites </a:t>
            </a:r>
            <a:r>
              <a:rPr lang="fr-FR" dirty="0">
                <a:highlight>
                  <a:srgbClr val="FFFF00"/>
                </a:highlight>
              </a:rPr>
              <a:t>inférieur ou égal à 10% de sodium DV par portion </a:t>
            </a:r>
            <a:r>
              <a:rPr lang="en-US" dirty="0"/>
              <a:t>: </a:t>
            </a:r>
          </a:p>
          <a:p>
            <a:pPr lvl="1"/>
            <a:r>
              <a:rPr lang="fr-FR" dirty="0"/>
              <a:t>Coupes maigres de bœuf, long de porc, viandes traditionnelles et gibier sauvage</a:t>
            </a:r>
            <a:endParaRPr lang="en-US" dirty="0"/>
          </a:p>
          <a:p>
            <a:pPr lvl="1"/>
            <a:r>
              <a:rPr lang="fr-FR" dirty="0"/>
              <a:t>Galettes ou boulettes de viande</a:t>
            </a:r>
            <a:r>
              <a:rPr lang="en-US" dirty="0"/>
              <a:t> </a:t>
            </a:r>
          </a:p>
          <a:p>
            <a:pPr lvl="1"/>
            <a:r>
              <a:rPr lang="fr-FR" dirty="0"/>
              <a:t>Poulet et dinde sans peau</a:t>
            </a:r>
            <a:endParaRPr lang="en-US" dirty="0"/>
          </a:p>
          <a:p>
            <a:r>
              <a:rPr lang="en-US" dirty="0"/>
              <a:t>Poulet/</a:t>
            </a:r>
            <a:r>
              <a:rPr lang="en-US" dirty="0" err="1"/>
              <a:t>dinde</a:t>
            </a:r>
            <a:r>
              <a:rPr lang="en-US" dirty="0"/>
              <a:t> </a:t>
            </a:r>
            <a:r>
              <a:rPr lang="en-US" dirty="0" err="1"/>
              <a:t>précuit</a:t>
            </a:r>
            <a:endParaRPr lang="en-US" dirty="0"/>
          </a:p>
        </p:txBody>
      </p:sp>
      <p:sp>
        <p:nvSpPr>
          <p:cNvPr id="5" name="Text Placeholder 4">
            <a:extLst>
              <a:ext uri="{FF2B5EF4-FFF2-40B4-BE49-F238E27FC236}">
                <a16:creationId xmlns:a16="http://schemas.microsoft.com/office/drawing/2014/main" id="{E99AF0CE-957A-4DE6-B210-4FB910B008AF}"/>
              </a:ext>
            </a:extLst>
          </p:cNvPr>
          <p:cNvSpPr>
            <a:spLocks noGrp="1"/>
          </p:cNvSpPr>
          <p:nvPr>
            <p:ph type="body" sz="quarter" idx="3"/>
            <p:custDataLst>
              <p:tags r:id="rId4"/>
            </p:custDataLst>
          </p:nvPr>
        </p:nvSpPr>
        <p:spPr>
          <a:xfrm>
            <a:off x="5018044" y="2160983"/>
            <a:ext cx="4185618" cy="576262"/>
          </a:xfrm>
        </p:spPr>
        <p:txBody>
          <a:bodyPr/>
          <a:lstStyle/>
          <a:p>
            <a:r>
              <a:rPr lang="en-US" dirty="0"/>
              <a:t>Ne pas </a:t>
            </a:r>
            <a:r>
              <a:rPr lang="en-US" dirty="0" err="1"/>
              <a:t>servir</a:t>
            </a:r>
            <a:endParaRPr lang="en-US" dirty="0"/>
          </a:p>
        </p:txBody>
      </p:sp>
      <p:sp>
        <p:nvSpPr>
          <p:cNvPr id="6" name="Content Placeholder 5">
            <a:extLst>
              <a:ext uri="{FF2B5EF4-FFF2-40B4-BE49-F238E27FC236}">
                <a16:creationId xmlns:a16="http://schemas.microsoft.com/office/drawing/2014/main" id="{4FB46FBD-9D21-488C-BF4D-A583995D4A46}"/>
              </a:ext>
            </a:extLst>
          </p:cNvPr>
          <p:cNvSpPr>
            <a:spLocks noGrp="1"/>
          </p:cNvSpPr>
          <p:nvPr>
            <p:ph sz="quarter" idx="4"/>
            <p:custDataLst>
              <p:tags r:id="rId5"/>
            </p:custDataLst>
          </p:nvPr>
        </p:nvSpPr>
        <p:spPr>
          <a:xfrm>
            <a:off x="5053215" y="2737245"/>
            <a:ext cx="5333430" cy="3304117"/>
          </a:xfrm>
        </p:spPr>
        <p:txBody>
          <a:bodyPr>
            <a:normAutofit/>
          </a:bodyPr>
          <a:lstStyle/>
          <a:p>
            <a:r>
              <a:rPr lang="fr-FR" dirty="0"/>
              <a:t>Viandes préparées/salées (p. ex. saucisses à hot-dogs, saucisses, bâtonnets de </a:t>
            </a:r>
            <a:r>
              <a:rPr lang="fr-FR" dirty="0" err="1"/>
              <a:t>pepperette</a:t>
            </a:r>
            <a:r>
              <a:rPr lang="fr-FR" dirty="0"/>
              <a:t>)</a:t>
            </a:r>
            <a:endParaRPr lang="en-US" dirty="0"/>
          </a:p>
          <a:p>
            <a:r>
              <a:rPr lang="en-US" dirty="0"/>
              <a:t>Charcuterie </a:t>
            </a:r>
          </a:p>
          <a:p>
            <a:r>
              <a:rPr lang="fr-FR" dirty="0"/>
              <a:t>Jambon, côtes, bacon de côté, bacon de dos, dinde/poulet, miettes simili- bacon.</a:t>
            </a:r>
            <a:endParaRPr lang="en-US" dirty="0"/>
          </a:p>
          <a:p>
            <a:r>
              <a:rPr lang="en-US" dirty="0"/>
              <a:t>Pâtés à la </a:t>
            </a:r>
            <a:r>
              <a:rPr lang="en-US" dirty="0" err="1"/>
              <a:t>viande</a:t>
            </a:r>
            <a:endParaRPr lang="en-US" dirty="0"/>
          </a:p>
        </p:txBody>
      </p:sp>
      <p:pic>
        <p:nvPicPr>
          <p:cNvPr id="1026" name="Picture 2" descr="Grilled &amp;amp; Ready Precooked Chicken Breast Recipe (Freezer Recipe)">
            <a:extLst>
              <a:ext uri="{FF2B5EF4-FFF2-40B4-BE49-F238E27FC236}">
                <a16:creationId xmlns:a16="http://schemas.microsoft.com/office/drawing/2014/main" id="{839FE6F9-E1D4-47F2-A3AC-B522074FADDC}"/>
              </a:ext>
            </a:extLst>
          </p:cNvPr>
          <p:cNvPicPr>
            <a:picLocks noChangeAspect="1" noChangeArrowheads="1"/>
          </p:cNvPicPr>
          <p:nvPr>
            <p:custDataLst>
              <p:tags r:id="rId6"/>
            </p:custDataLst>
          </p:nvPr>
        </p:nvPicPr>
        <p:blipFill>
          <a:blip r:embed="rId11">
            <a:extLst>
              <a:ext uri="{28A0092B-C50C-407E-A947-70E740481C1C}">
                <a14:useLocalDpi xmlns:a14="http://schemas.microsoft.com/office/drawing/2010/main" val="0"/>
              </a:ext>
            </a:extLst>
          </a:blip>
          <a:srcRect/>
          <a:stretch>
            <a:fillRect/>
          </a:stretch>
        </p:blipFill>
        <p:spPr bwMode="auto">
          <a:xfrm>
            <a:off x="7561645" y="816638"/>
            <a:ext cx="1476000" cy="1476000"/>
          </a:xfrm>
          <a:prstGeom prst="rect">
            <a:avLst/>
          </a:prstGeom>
          <a:noFill/>
          <a:extLst>
            <a:ext uri="{909E8E84-426E-40DD-AFC4-6F175D3DCCD1}">
              <a14:hiddenFill xmlns:a14="http://schemas.microsoft.com/office/drawing/2010/main">
                <a:solidFill>
                  <a:srgbClr val="FFFFFF"/>
                </a:solidFill>
              </a14:hiddenFill>
            </a:ext>
          </a:extLst>
        </p:spPr>
      </p:pic>
      <p:pic>
        <p:nvPicPr>
          <p:cNvPr id="10" name="3-21">
            <a:hlinkClick r:id="" action="ppaction://media"/>
            <a:extLst>
              <a:ext uri="{FF2B5EF4-FFF2-40B4-BE49-F238E27FC236}">
                <a16:creationId xmlns:a16="http://schemas.microsoft.com/office/drawing/2014/main" id="{FDD539A9-9B8C-49C0-B305-E65B6AF0B7F3}"/>
              </a:ext>
            </a:extLst>
          </p:cNvPr>
          <p:cNvPicPr>
            <a:picLocks noChangeAspect="1"/>
          </p:cNvPicPr>
          <p:nvPr>
            <a:audioFile r:link="rId7"/>
            <p:extLst>
              <p:ext uri="{DAA4B4D4-6D71-4841-9C94-3DE7FCFB9230}">
                <p14:media xmlns:p14="http://schemas.microsoft.com/office/powerpoint/2010/main" r:embed="rId8">
                  <p14:trim st="1218" end="1050.9319"/>
                </p14:media>
              </p:ext>
            </p:extLst>
          </p:nvPr>
        </p:nvPicPr>
        <p:blipFill>
          <a:blip r:embed="rId12"/>
          <a:stretch>
            <a:fillRect/>
          </a:stretch>
        </p:blipFill>
        <p:spPr>
          <a:xfrm>
            <a:off x="677334" y="5852400"/>
            <a:ext cx="396000" cy="396000"/>
          </a:xfrm>
          <a:prstGeom prst="rect">
            <a:avLst/>
          </a:prstGeom>
        </p:spPr>
      </p:pic>
      <p:sp>
        <p:nvSpPr>
          <p:cNvPr id="11" name="TextBox 10">
            <a:extLst>
              <a:ext uri="{FF2B5EF4-FFF2-40B4-BE49-F238E27FC236}">
                <a16:creationId xmlns:a16="http://schemas.microsoft.com/office/drawing/2014/main" id="{D7D5638A-CF4E-48BC-B521-85B959043020}"/>
              </a:ext>
            </a:extLst>
          </p:cNvPr>
          <p:cNvSpPr txBox="1"/>
          <p:nvPr/>
        </p:nvSpPr>
        <p:spPr>
          <a:xfrm>
            <a:off x="1378292" y="6155471"/>
            <a:ext cx="4185618"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13">
                  <a:extLst>
                    <a:ext uri="{A12FA001-AC4F-418D-AE19-62706E023703}">
                      <ahyp:hlinkClr xmlns:ahyp="http://schemas.microsoft.com/office/drawing/2018/hyperlinkcolor" val="tx"/>
                    </a:ext>
                  </a:extLst>
                </a:hlinkClick>
              </a:rPr>
              <a:t>Directives nutritionnelles 2020 PDF </a:t>
            </a:r>
            <a:endPar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75467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5F61F-1283-4ABB-81BB-C0F263C89BB4}"/>
              </a:ext>
            </a:extLst>
          </p:cNvPr>
          <p:cNvSpPr>
            <a:spLocks noGrp="1"/>
          </p:cNvSpPr>
          <p:nvPr>
            <p:ph type="title"/>
            <p:custDataLst>
              <p:tags r:id="rId1"/>
            </p:custDataLst>
          </p:nvPr>
        </p:nvSpPr>
        <p:spPr>
          <a:xfrm>
            <a:off x="677334" y="566058"/>
            <a:ext cx="8596668" cy="1320800"/>
          </a:xfrm>
        </p:spPr>
        <p:txBody>
          <a:bodyPr/>
          <a:lstStyle/>
          <a:p>
            <a:r>
              <a:rPr lang="en-US" dirty="0"/>
              <a:t>Poisson: PDF p.17</a:t>
            </a:r>
          </a:p>
        </p:txBody>
      </p:sp>
      <p:sp>
        <p:nvSpPr>
          <p:cNvPr id="3" name="Text Placeholder 2">
            <a:extLst>
              <a:ext uri="{FF2B5EF4-FFF2-40B4-BE49-F238E27FC236}">
                <a16:creationId xmlns:a16="http://schemas.microsoft.com/office/drawing/2014/main" id="{89853E62-F65B-4658-87E2-34BF05F13B0F}"/>
              </a:ext>
            </a:extLst>
          </p:cNvPr>
          <p:cNvSpPr>
            <a:spLocks noGrp="1"/>
          </p:cNvSpPr>
          <p:nvPr>
            <p:ph type="body" idx="1"/>
            <p:custDataLst>
              <p:tags r:id="rId2"/>
            </p:custDataLst>
          </p:nvPr>
        </p:nvSpPr>
        <p:spPr>
          <a:xfrm>
            <a:off x="347501" y="2226297"/>
            <a:ext cx="4185623" cy="576262"/>
          </a:xfrm>
        </p:spPr>
        <p:txBody>
          <a:bodyPr/>
          <a:lstStyle/>
          <a:p>
            <a:r>
              <a:rPr lang="en-US" dirty="0" err="1"/>
              <a:t>Servir</a:t>
            </a:r>
            <a:endParaRPr lang="en-US" dirty="0"/>
          </a:p>
        </p:txBody>
      </p:sp>
      <p:sp>
        <p:nvSpPr>
          <p:cNvPr id="4" name="Content Placeholder 3">
            <a:extLst>
              <a:ext uri="{FF2B5EF4-FFF2-40B4-BE49-F238E27FC236}">
                <a16:creationId xmlns:a16="http://schemas.microsoft.com/office/drawing/2014/main" id="{DBD84EA5-9B6B-4FDC-94F0-F427AA19155B}"/>
              </a:ext>
            </a:extLst>
          </p:cNvPr>
          <p:cNvSpPr>
            <a:spLocks noGrp="1"/>
          </p:cNvSpPr>
          <p:nvPr>
            <p:ph sz="half" idx="2"/>
            <p:custDataLst>
              <p:tags r:id="rId3"/>
            </p:custDataLst>
          </p:nvPr>
        </p:nvSpPr>
        <p:spPr>
          <a:xfrm>
            <a:off x="359224" y="2737245"/>
            <a:ext cx="4611928" cy="3304117"/>
          </a:xfrm>
        </p:spPr>
        <p:txBody>
          <a:bodyPr/>
          <a:lstStyle/>
          <a:p>
            <a:r>
              <a:rPr lang="fr-FR" dirty="0"/>
              <a:t>Poisson frais, congelés ou en boîte avec</a:t>
            </a:r>
            <a:endParaRPr lang="en-US" dirty="0"/>
          </a:p>
          <a:p>
            <a:pPr lvl="1"/>
            <a:r>
              <a:rPr lang="fr-FR" dirty="0"/>
              <a:t>moins ou égal à 10% de sodium DV par portion,</a:t>
            </a:r>
            <a:endParaRPr lang="en-US" dirty="0"/>
          </a:p>
          <a:p>
            <a:pPr lvl="1"/>
            <a:r>
              <a:rPr lang="fr-FR" dirty="0"/>
              <a:t>égoutté et rincé pour réduire davantage la teneur en sodium, et faible en mercure (p. ex. morue, sole, aiglefin, saumon, tilapia, truite, thon pâle en conserve, corégone).</a:t>
            </a:r>
            <a:endParaRPr lang="en-US" dirty="0"/>
          </a:p>
        </p:txBody>
      </p:sp>
      <p:sp>
        <p:nvSpPr>
          <p:cNvPr id="5" name="Text Placeholder 4">
            <a:extLst>
              <a:ext uri="{FF2B5EF4-FFF2-40B4-BE49-F238E27FC236}">
                <a16:creationId xmlns:a16="http://schemas.microsoft.com/office/drawing/2014/main" id="{6B4A5FFD-868F-42DE-8B4E-09CD681627AF}"/>
              </a:ext>
            </a:extLst>
          </p:cNvPr>
          <p:cNvSpPr>
            <a:spLocks noGrp="1"/>
          </p:cNvSpPr>
          <p:nvPr>
            <p:ph type="body" sz="quarter" idx="3"/>
            <p:custDataLst>
              <p:tags r:id="rId4"/>
            </p:custDataLst>
          </p:nvPr>
        </p:nvSpPr>
        <p:spPr/>
        <p:txBody>
          <a:bodyPr/>
          <a:lstStyle/>
          <a:p>
            <a:r>
              <a:rPr lang="en-US" dirty="0"/>
              <a:t>Ne pas </a:t>
            </a:r>
            <a:r>
              <a:rPr lang="en-US" dirty="0" err="1"/>
              <a:t>servir</a:t>
            </a:r>
            <a:endParaRPr lang="en-US" dirty="0"/>
          </a:p>
        </p:txBody>
      </p:sp>
      <p:sp>
        <p:nvSpPr>
          <p:cNvPr id="6" name="Content Placeholder 5">
            <a:extLst>
              <a:ext uri="{FF2B5EF4-FFF2-40B4-BE49-F238E27FC236}">
                <a16:creationId xmlns:a16="http://schemas.microsoft.com/office/drawing/2014/main" id="{E25BC878-880A-46E9-A314-485197F015A7}"/>
              </a:ext>
            </a:extLst>
          </p:cNvPr>
          <p:cNvSpPr>
            <a:spLocks noGrp="1"/>
          </p:cNvSpPr>
          <p:nvPr>
            <p:ph sz="quarter" idx="4"/>
            <p:custDataLst>
              <p:tags r:id="rId5"/>
            </p:custDataLst>
          </p:nvPr>
        </p:nvSpPr>
        <p:spPr>
          <a:xfrm>
            <a:off x="5088384" y="2737245"/>
            <a:ext cx="5462385" cy="3304117"/>
          </a:xfrm>
        </p:spPr>
        <p:txBody>
          <a:bodyPr/>
          <a:lstStyle/>
          <a:p>
            <a:r>
              <a:rPr lang="fr-FR" dirty="0"/>
              <a:t>Poisson frit pané ou en pâte à frire du commerce </a:t>
            </a:r>
            <a:endParaRPr lang="en-US" dirty="0"/>
          </a:p>
          <a:p>
            <a:r>
              <a:rPr lang="fr-FR" dirty="0"/>
              <a:t>Poissons frais, congelés ou en conserve riches en mercure (par exemple, thon germon en conserve) </a:t>
            </a:r>
            <a:endParaRPr lang="en-US" dirty="0"/>
          </a:p>
          <a:p>
            <a:r>
              <a:rPr lang="en-US" dirty="0"/>
              <a:t>Poisson </a:t>
            </a:r>
            <a:r>
              <a:rPr lang="en-US" dirty="0" err="1"/>
              <a:t>fumé</a:t>
            </a:r>
            <a:r>
              <a:rPr lang="en-US" dirty="0"/>
              <a:t> à </a:t>
            </a:r>
            <a:r>
              <a:rPr lang="en-US" dirty="0" err="1"/>
              <a:t>froid</a:t>
            </a:r>
            <a:endParaRPr lang="en-US" dirty="0"/>
          </a:p>
        </p:txBody>
      </p:sp>
      <p:pic>
        <p:nvPicPr>
          <p:cNvPr id="2050" name="Picture 2">
            <a:extLst>
              <a:ext uri="{FF2B5EF4-FFF2-40B4-BE49-F238E27FC236}">
                <a16:creationId xmlns:a16="http://schemas.microsoft.com/office/drawing/2014/main" id="{27234C04-F45F-4346-919B-265973FB672E}"/>
              </a:ext>
            </a:extLst>
          </p:cNvPr>
          <p:cNvPicPr>
            <a:picLocks noChangeAspect="1" noChangeArrowheads="1"/>
          </p:cNvPicPr>
          <p:nvPr>
            <p:custDataLst>
              <p:tags r:id="rId6"/>
            </p:custDataLst>
          </p:nvPr>
        </p:nvPicPr>
        <p:blipFill>
          <a:blip r:embed="rId12"/>
          <a:srcRect/>
          <a:stretch/>
        </p:blipFill>
        <p:spPr bwMode="auto">
          <a:xfrm>
            <a:off x="2916592" y="4990163"/>
            <a:ext cx="1698978" cy="133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CA6D63E-D521-49D2-97B5-AFEB56507AB7}"/>
              </a:ext>
            </a:extLst>
          </p:cNvPr>
          <p:cNvPicPr>
            <a:picLocks noChangeAspect="1" noChangeArrowheads="1"/>
          </p:cNvPicPr>
          <p:nvPr>
            <p:custDataLst>
              <p:tags r:id="rId7"/>
            </p:custDataLst>
          </p:nvPr>
        </p:nvPicPr>
        <p:blipFill>
          <a:blip r:embed="rId13"/>
          <a:srcRect/>
          <a:stretch/>
        </p:blipFill>
        <p:spPr bwMode="auto">
          <a:xfrm>
            <a:off x="8496625" y="4279975"/>
            <a:ext cx="1478662" cy="1692000"/>
          </a:xfrm>
          <a:prstGeom prst="rect">
            <a:avLst/>
          </a:prstGeom>
          <a:noFill/>
          <a:extLst>
            <a:ext uri="{909E8E84-426E-40DD-AFC4-6F175D3DCCD1}">
              <a14:hiddenFill xmlns:a14="http://schemas.microsoft.com/office/drawing/2010/main">
                <a:solidFill>
                  <a:srgbClr val="FFFFFF"/>
                </a:solidFill>
              </a14:hiddenFill>
            </a:ext>
          </a:extLst>
        </p:spPr>
      </p:pic>
      <p:pic>
        <p:nvPicPr>
          <p:cNvPr id="9" name="3-22">
            <a:hlinkClick r:id="" action="ppaction://media"/>
            <a:extLst>
              <a:ext uri="{FF2B5EF4-FFF2-40B4-BE49-F238E27FC236}">
                <a16:creationId xmlns:a16="http://schemas.microsoft.com/office/drawing/2014/main" id="{D2139F4B-4A2F-4077-86B3-E1CB717E429D}"/>
              </a:ext>
            </a:extLst>
          </p:cNvPr>
          <p:cNvPicPr>
            <a:picLocks noChangeAspect="1"/>
          </p:cNvPicPr>
          <p:nvPr>
            <a:audioFile r:link="rId8"/>
            <p:extLst>
              <p:ext uri="{DAA4B4D4-6D71-4841-9C94-3DE7FCFB9230}">
                <p14:media xmlns:p14="http://schemas.microsoft.com/office/powerpoint/2010/main" r:embed="rId9">
                  <p14:trim st="560" end="997.9229"/>
                </p14:media>
              </p:ext>
            </p:extLst>
          </p:nvPr>
        </p:nvPicPr>
        <p:blipFill>
          <a:blip r:embed="rId14"/>
          <a:stretch>
            <a:fillRect/>
          </a:stretch>
        </p:blipFill>
        <p:spPr>
          <a:xfrm>
            <a:off x="633955" y="5895942"/>
            <a:ext cx="396000" cy="396000"/>
          </a:xfrm>
          <a:prstGeom prst="rect">
            <a:avLst/>
          </a:prstGeom>
        </p:spPr>
      </p:pic>
      <p:sp>
        <p:nvSpPr>
          <p:cNvPr id="12" name="TextBox 11">
            <a:extLst>
              <a:ext uri="{FF2B5EF4-FFF2-40B4-BE49-F238E27FC236}">
                <a16:creationId xmlns:a16="http://schemas.microsoft.com/office/drawing/2014/main" id="{28ACA913-B343-4416-B017-25183DDF6C2F}"/>
              </a:ext>
            </a:extLst>
          </p:cNvPr>
          <p:cNvSpPr txBox="1"/>
          <p:nvPr/>
        </p:nvSpPr>
        <p:spPr>
          <a:xfrm>
            <a:off x="1280746" y="6291942"/>
            <a:ext cx="3807637"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15">
                  <a:extLst>
                    <a:ext uri="{A12FA001-AC4F-418D-AE19-62706E023703}">
                      <ahyp:hlinkClr xmlns:ahyp="http://schemas.microsoft.com/office/drawing/2018/hyperlinkcolor" val="tx"/>
                    </a:ext>
                  </a:extLst>
                </a:hlinkClick>
              </a:rPr>
              <a:t>Directives nutritionnelles 2020 PDF </a:t>
            </a:r>
            <a:endPar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20325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2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BF425B4-FA26-4D0F-B1BB-016C5D4AAA8B}"/>
              </a:ext>
            </a:extLst>
          </p:cNvPr>
          <p:cNvSpPr>
            <a:spLocks noGrp="1"/>
          </p:cNvSpPr>
          <p:nvPr>
            <p:ph type="title"/>
            <p:custDataLst>
              <p:tags r:id="rId1"/>
            </p:custDataLst>
          </p:nvPr>
        </p:nvSpPr>
        <p:spPr>
          <a:xfrm>
            <a:off x="677334" y="609600"/>
            <a:ext cx="8596668" cy="715108"/>
          </a:xfrm>
        </p:spPr>
        <p:txBody>
          <a:bodyPr/>
          <a:lstStyle/>
          <a:p>
            <a:r>
              <a:rPr lang="fr-FR" dirty="0"/>
              <a:t>Produits divers à ne pas servir</a:t>
            </a:r>
            <a:endParaRPr lang="en-US" dirty="0"/>
          </a:p>
        </p:txBody>
      </p:sp>
      <p:sp>
        <p:nvSpPr>
          <p:cNvPr id="8" name="Content Placeholder 7">
            <a:extLst>
              <a:ext uri="{FF2B5EF4-FFF2-40B4-BE49-F238E27FC236}">
                <a16:creationId xmlns:a16="http://schemas.microsoft.com/office/drawing/2014/main" id="{F9564E2A-6728-45CA-AF83-62639B36ED24}"/>
              </a:ext>
            </a:extLst>
          </p:cNvPr>
          <p:cNvSpPr>
            <a:spLocks noGrp="1"/>
          </p:cNvSpPr>
          <p:nvPr>
            <p:ph idx="1"/>
            <p:custDataLst>
              <p:tags r:id="rId2"/>
            </p:custDataLst>
          </p:nvPr>
        </p:nvSpPr>
        <p:spPr>
          <a:xfrm>
            <a:off x="677334" y="2160589"/>
            <a:ext cx="10037558" cy="3880773"/>
          </a:xfrm>
        </p:spPr>
        <p:txBody>
          <a:bodyPr>
            <a:normAutofit lnSpcReduction="10000"/>
          </a:bodyPr>
          <a:lstStyle/>
          <a:p>
            <a:r>
              <a:rPr lang="fr-FR" dirty="0">
                <a:highlight>
                  <a:srgbClr val="FFFF00"/>
                </a:highlight>
              </a:rPr>
              <a:t>Ces aliments et boissons contiennent peu ou pas de nutriments essentiels, et/ou contiennent des quantités élevées de sel ajouté, de sucre ou de gras malsains.</a:t>
            </a:r>
            <a:endParaRPr lang="en-US" dirty="0">
              <a:highlight>
                <a:srgbClr val="FFFF00"/>
              </a:highlight>
            </a:endParaRPr>
          </a:p>
          <a:p>
            <a:pPr algn="ctr"/>
            <a:r>
              <a:rPr lang="en-US" dirty="0"/>
              <a:t>À NE PAS SERVIR: </a:t>
            </a:r>
          </a:p>
          <a:p>
            <a:r>
              <a:rPr lang="fr-FR" dirty="0"/>
              <a:t>Aliments et boissons contenant de la caféine, tels que le café, le thé et le thé glacé.</a:t>
            </a:r>
            <a:r>
              <a:rPr lang="en-US" dirty="0"/>
              <a:t> </a:t>
            </a:r>
          </a:p>
          <a:p>
            <a:r>
              <a:rPr lang="fr-FR" dirty="0"/>
              <a:t>Boissons gazeuses diététiques et ordinaires, boissons énergétiques ou </a:t>
            </a:r>
            <a:r>
              <a:rPr lang="en-CA" dirty="0" err="1"/>
              <a:t>énergisantes</a:t>
            </a:r>
            <a:r>
              <a:rPr lang="fr-FR" dirty="0"/>
              <a:t> , eaux aromatisées ou vitaminées.</a:t>
            </a:r>
            <a:endParaRPr lang="en-US" dirty="0"/>
          </a:p>
          <a:p>
            <a:r>
              <a:rPr lang="fr-FR" dirty="0"/>
              <a:t>Boissons et barres </a:t>
            </a:r>
            <a:r>
              <a:rPr lang="en-CA" dirty="0" err="1"/>
              <a:t>protéiques</a:t>
            </a:r>
            <a:r>
              <a:rPr lang="fr-FR" dirty="0"/>
              <a:t> ou substituts de repas (sauf sur indication d'un parent ou d'un soignant pour des raisons médicales). </a:t>
            </a:r>
            <a:endParaRPr lang="en-US" dirty="0"/>
          </a:p>
          <a:p>
            <a:r>
              <a:rPr lang="fr-FR" dirty="0"/>
              <a:t>Bonbons (y compris enrobés de yogourt, de type gélatine, réglisse, à saveur de fruits)</a:t>
            </a:r>
            <a:endParaRPr lang="en-US" dirty="0"/>
          </a:p>
          <a:p>
            <a:r>
              <a:rPr lang="fr-FR" dirty="0"/>
              <a:t>Margarines dures - Saindoux ou </a:t>
            </a:r>
            <a:r>
              <a:rPr lang="en-CA" dirty="0" err="1"/>
              <a:t>graisse</a:t>
            </a:r>
            <a:r>
              <a:rPr lang="en-CA" dirty="0"/>
              <a:t> </a:t>
            </a:r>
            <a:r>
              <a:rPr lang="en-CA" dirty="0" err="1"/>
              <a:t>alimentaire</a:t>
            </a:r>
            <a:endParaRPr lang="en-US" dirty="0"/>
          </a:p>
          <a:p>
            <a:r>
              <a:rPr lang="fr-FR" dirty="0"/>
              <a:t>Aliments avec succédanés du sucre ou édulcorants</a:t>
            </a:r>
            <a:endParaRPr lang="en-US" dirty="0"/>
          </a:p>
        </p:txBody>
      </p:sp>
      <p:pic>
        <p:nvPicPr>
          <p:cNvPr id="3" name="3-23">
            <a:hlinkClick r:id="" action="ppaction://media"/>
            <a:extLst>
              <a:ext uri="{FF2B5EF4-FFF2-40B4-BE49-F238E27FC236}">
                <a16:creationId xmlns:a16="http://schemas.microsoft.com/office/drawing/2014/main" id="{286B474D-A4EA-441F-9CB5-22959A42EEFF}"/>
              </a:ext>
            </a:extLst>
          </p:cNvPr>
          <p:cNvPicPr>
            <a:picLocks noChangeAspect="1"/>
          </p:cNvPicPr>
          <p:nvPr>
            <a:audioFile r:link="rId3"/>
            <p:extLst>
              <p:ext uri="{DAA4B4D4-6D71-4841-9C94-3DE7FCFB9230}">
                <p14:media xmlns:p14="http://schemas.microsoft.com/office/powerpoint/2010/main" r:embed="rId4">
                  <p14:trim st="540" end="1751.7528"/>
                </p14:media>
              </p:ext>
            </p:extLst>
          </p:nvPr>
        </p:nvPicPr>
        <p:blipFill>
          <a:blip r:embed="rId7"/>
          <a:stretch>
            <a:fillRect/>
          </a:stretch>
        </p:blipFill>
        <p:spPr>
          <a:xfrm>
            <a:off x="677334" y="5946881"/>
            <a:ext cx="396000" cy="396000"/>
          </a:xfrm>
          <a:prstGeom prst="rect">
            <a:avLst/>
          </a:prstGeom>
        </p:spPr>
      </p:pic>
      <p:sp>
        <p:nvSpPr>
          <p:cNvPr id="9" name="TextBox 8">
            <a:extLst>
              <a:ext uri="{FF2B5EF4-FFF2-40B4-BE49-F238E27FC236}">
                <a16:creationId xmlns:a16="http://schemas.microsoft.com/office/drawing/2014/main" id="{52398A3C-CAF6-41F2-89C5-E4EEE4C34FB7}"/>
              </a:ext>
            </a:extLst>
          </p:cNvPr>
          <p:cNvSpPr txBox="1"/>
          <p:nvPr/>
        </p:nvSpPr>
        <p:spPr>
          <a:xfrm>
            <a:off x="1362808" y="6158215"/>
            <a:ext cx="388913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8">
                  <a:extLst>
                    <a:ext uri="{A12FA001-AC4F-418D-AE19-62706E023703}">
                      <ahyp:hlinkClr xmlns:ahyp="http://schemas.microsoft.com/office/drawing/2018/hyperlinkcolor" val="tx"/>
                    </a:ext>
                  </a:extLst>
                </a:hlinkClick>
              </a:rPr>
              <a:t>Directives nutritionnelles 2020 PDF </a:t>
            </a:r>
            <a:endPar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6053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DA521-FD93-4FB4-A339-53EBFB5558F4}"/>
              </a:ext>
            </a:extLst>
          </p:cNvPr>
          <p:cNvSpPr>
            <a:spLocks noGrp="1"/>
          </p:cNvSpPr>
          <p:nvPr>
            <p:ph type="title"/>
            <p:custDataLst>
              <p:tags r:id="rId1"/>
            </p:custDataLst>
          </p:nvPr>
        </p:nvSpPr>
        <p:spPr/>
        <p:txBody>
          <a:bodyPr/>
          <a:lstStyle/>
          <a:p>
            <a:r>
              <a:rPr lang="en-US" dirty="0" err="1"/>
              <a:t>Ingrédients</a:t>
            </a:r>
            <a:r>
              <a:rPr lang="en-US" dirty="0"/>
              <a:t> </a:t>
            </a:r>
            <a:r>
              <a:rPr lang="en-US" dirty="0" err="1"/>
              <a:t>mineurs</a:t>
            </a:r>
            <a:endParaRPr lang="en-US" dirty="0"/>
          </a:p>
        </p:txBody>
      </p:sp>
      <p:sp>
        <p:nvSpPr>
          <p:cNvPr id="3" name="Content Placeholder 2">
            <a:extLst>
              <a:ext uri="{FF2B5EF4-FFF2-40B4-BE49-F238E27FC236}">
                <a16:creationId xmlns:a16="http://schemas.microsoft.com/office/drawing/2014/main" id="{3E8901DC-49FC-46B2-B637-F5589429D599}"/>
              </a:ext>
            </a:extLst>
          </p:cNvPr>
          <p:cNvSpPr>
            <a:spLocks noGrp="1"/>
          </p:cNvSpPr>
          <p:nvPr>
            <p:ph idx="1"/>
            <p:custDataLst>
              <p:tags r:id="rId2"/>
            </p:custDataLst>
          </p:nvPr>
        </p:nvSpPr>
        <p:spPr>
          <a:xfrm>
            <a:off x="372536" y="1814562"/>
            <a:ext cx="9709310" cy="3226358"/>
          </a:xfrm>
        </p:spPr>
        <p:txBody>
          <a:bodyPr>
            <a:normAutofit/>
          </a:bodyPr>
          <a:lstStyle/>
          <a:p>
            <a:r>
              <a:rPr lang="fr-FR" dirty="0"/>
              <a:t>Les produits suivants peuvent être utilisés en petites quantités </a:t>
            </a:r>
            <a:r>
              <a:rPr lang="fr-FR" dirty="0">
                <a:highlight>
                  <a:srgbClr val="FFFF00"/>
                </a:highlight>
              </a:rPr>
              <a:t>(comme indiqué dans le lien PDF)</a:t>
            </a:r>
            <a:r>
              <a:rPr lang="fr-FR" dirty="0"/>
              <a:t> et servis à part, si nécessaire, ou utilisés dans la préparation de plats composés.</a:t>
            </a:r>
            <a:endParaRPr lang="en-US" dirty="0"/>
          </a:p>
          <a:p>
            <a:r>
              <a:rPr lang="en-US" dirty="0"/>
              <a:t>Condiments </a:t>
            </a:r>
          </a:p>
          <a:p>
            <a:r>
              <a:rPr lang="en-US" dirty="0"/>
              <a:t>Sauces, </a:t>
            </a:r>
            <a:r>
              <a:rPr lang="en-US" dirty="0" err="1"/>
              <a:t>trempettes</a:t>
            </a:r>
            <a:endParaRPr lang="en-US" dirty="0"/>
          </a:p>
          <a:p>
            <a:r>
              <a:rPr lang="fr-FR" dirty="0"/>
              <a:t>Huiles, margarines non hydrogénées, vinaigrette, mayonnaise</a:t>
            </a:r>
            <a:endParaRPr lang="en-US" dirty="0"/>
          </a:p>
          <a:p>
            <a:r>
              <a:rPr lang="fr-FR" dirty="0"/>
              <a:t>Garnitures et </a:t>
            </a:r>
            <a:r>
              <a:rPr lang="en-CA" dirty="0" err="1"/>
              <a:t>suppléments</a:t>
            </a:r>
            <a:r>
              <a:rPr lang="fr-FR" dirty="0"/>
              <a:t> (p. ex. noix de coco ou cornichons).</a:t>
            </a:r>
            <a:endParaRPr lang="en-US" dirty="0"/>
          </a:p>
          <a:p>
            <a:r>
              <a:rPr lang="fr-FR" dirty="0"/>
              <a:t>Miel, confiture, gelée, marmelade, beurre de fruits ou sirop. </a:t>
            </a:r>
            <a:endParaRPr lang="en-US" dirty="0"/>
          </a:p>
        </p:txBody>
      </p:sp>
      <p:pic>
        <p:nvPicPr>
          <p:cNvPr id="6" name="3-24">
            <a:hlinkClick r:id="" action="ppaction://media"/>
            <a:extLst>
              <a:ext uri="{FF2B5EF4-FFF2-40B4-BE49-F238E27FC236}">
                <a16:creationId xmlns:a16="http://schemas.microsoft.com/office/drawing/2014/main" id="{1A5BF4EE-2807-4FF9-AA51-A039BE92AB18}"/>
              </a:ext>
            </a:extLst>
          </p:cNvPr>
          <p:cNvPicPr>
            <a:picLocks noChangeAspect="1"/>
          </p:cNvPicPr>
          <p:nvPr>
            <a:audioFile r:link="rId3"/>
            <p:extLst>
              <p:ext uri="{DAA4B4D4-6D71-4841-9C94-3DE7FCFB9230}">
                <p14:media xmlns:p14="http://schemas.microsoft.com/office/powerpoint/2010/main" r:embed="rId4">
                  <p14:trim st="1363" end="1271.8843"/>
                </p14:media>
              </p:ext>
            </p:extLst>
          </p:nvPr>
        </p:nvPicPr>
        <p:blipFill>
          <a:blip r:embed="rId7"/>
          <a:stretch>
            <a:fillRect/>
          </a:stretch>
        </p:blipFill>
        <p:spPr>
          <a:xfrm>
            <a:off x="762909" y="5849882"/>
            <a:ext cx="396000" cy="396000"/>
          </a:xfrm>
          <a:prstGeom prst="rect">
            <a:avLst/>
          </a:prstGeom>
        </p:spPr>
      </p:pic>
      <p:sp>
        <p:nvSpPr>
          <p:cNvPr id="7" name="TextBox 6">
            <a:extLst>
              <a:ext uri="{FF2B5EF4-FFF2-40B4-BE49-F238E27FC236}">
                <a16:creationId xmlns:a16="http://schemas.microsoft.com/office/drawing/2014/main" id="{80AE16CC-9ACC-4E78-8516-43A5C3145362}"/>
              </a:ext>
            </a:extLst>
          </p:cNvPr>
          <p:cNvSpPr txBox="1"/>
          <p:nvPr/>
        </p:nvSpPr>
        <p:spPr>
          <a:xfrm>
            <a:off x="1327639" y="6245882"/>
            <a:ext cx="3959469"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8">
                  <a:extLst>
                    <a:ext uri="{A12FA001-AC4F-418D-AE19-62706E023703}">
                      <ahyp:hlinkClr xmlns:ahyp="http://schemas.microsoft.com/office/drawing/2018/hyperlinkcolor" val="tx"/>
                    </a:ext>
                  </a:extLst>
                </a:hlinkClick>
              </a:rPr>
              <a:t>Directives nutritionnelles 2020 PDF </a:t>
            </a:r>
            <a:endParaRPr kumimoji="0" lang="fr-CA"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578913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0A61547-2555-4DE2-A37F-A53E54917441}"/>
              </a:ext>
              <a:ext uri="{C183D7F6-B498-43B3-948B-1728B52AA6E4}">
                <adec:decorative xmlns:adec="http://schemas.microsoft.com/office/drawing/2017/decorative" val="1"/>
              </a:ext>
            </a:extLst>
          </p:cNvPr>
          <p:cNvGrpSpPr>
            <a:grpSpLocks noGrp="1" noUngrp="1" noRot="1" noChangeAspect="1" noMove="1" noResize="1"/>
          </p:cNvGrpSpPr>
          <p:nvPr>
            <p:custDataLst>
              <p:tags r:id="rId1"/>
            </p:custDataLst>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2" name="Straight Connector 11">
              <a:extLst>
                <a:ext uri="{FF2B5EF4-FFF2-40B4-BE49-F238E27FC236}">
                  <a16:creationId xmlns:a16="http://schemas.microsoft.com/office/drawing/2014/main" id="{5C2447E0-8F0D-479C-94E4-82BC8EB68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1F943397-DCDD-44CB-BBA9-9510B7698D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E2630ADC-31DB-4C48-AC4A-DAAE5A7B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2CA5C44E-F54E-47E0-8989-4D8686B33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FF54E15E-830B-4375-A239-4C51954DE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CB37E322-FF7E-4872-BD6B-50A48CBE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8">
              <a:extLst>
                <a:ext uri="{FF2B5EF4-FFF2-40B4-BE49-F238E27FC236}">
                  <a16:creationId xmlns:a16="http://schemas.microsoft.com/office/drawing/2014/main" id="{710D0C1E-D2F8-45B2-AE14-1AC8E976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3216331B-17D0-4167-ABD2-B2198058C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53A7A96-3806-4BB3-91DE-6EED48AC7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F8C2B86C-EE71-466E-8991-503F9C9C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ext Placeholder 4">
            <a:extLst>
              <a:ext uri="{FF2B5EF4-FFF2-40B4-BE49-F238E27FC236}">
                <a16:creationId xmlns:a16="http://schemas.microsoft.com/office/drawing/2014/main" id="{A0B297BB-1502-4765-AD17-0DB6B9E5BC93}"/>
              </a:ext>
            </a:extLst>
          </p:cNvPr>
          <p:cNvSpPr>
            <a:spLocks noGrp="1"/>
          </p:cNvSpPr>
          <p:nvPr>
            <p:ph type="body" idx="1"/>
            <p:custDataLst>
              <p:tags r:id="rId2"/>
            </p:custDataLst>
          </p:nvPr>
        </p:nvSpPr>
        <p:spPr>
          <a:xfrm>
            <a:off x="4627682" y="4752444"/>
            <a:ext cx="1339364" cy="651893"/>
          </a:xfrm>
        </p:spPr>
        <p:txBody>
          <a:bodyPr vert="horz" lIns="91440" tIns="45720" rIns="91440" bIns="45720" rtlCol="0" anchor="t">
            <a:normAutofit/>
          </a:bodyPr>
          <a:lstStyle/>
          <a:p>
            <a:r>
              <a:rPr lang="en-US" sz="3200" dirty="0"/>
              <a:t>Merci </a:t>
            </a:r>
          </a:p>
        </p:txBody>
      </p:sp>
      <p:pic>
        <p:nvPicPr>
          <p:cNvPr id="6" name="Picture 5">
            <a:extLst>
              <a:ext uri="{FF2B5EF4-FFF2-40B4-BE49-F238E27FC236}">
                <a16:creationId xmlns:a16="http://schemas.microsoft.com/office/drawing/2014/main" id="{1F5DC2D8-49B4-44A4-9C16-3E3C205EF00C}"/>
              </a:ext>
            </a:extLst>
          </p:cNvPr>
          <p:cNvPicPr>
            <a:picLocks noChangeAspect="1"/>
          </p:cNvPicPr>
          <p:nvPr>
            <p:custDataLst>
              <p:tags r:id="rId3"/>
            </p:custDataLst>
          </p:nvPr>
        </p:nvPicPr>
        <p:blipFill>
          <a:blip r:embed="rId8"/>
          <a:stretch>
            <a:fillRect/>
          </a:stretch>
        </p:blipFill>
        <p:spPr>
          <a:xfrm>
            <a:off x="4404313" y="609600"/>
            <a:ext cx="4416000" cy="3312000"/>
          </a:xfrm>
          <a:prstGeom prst="rect">
            <a:avLst/>
          </a:prstGeom>
        </p:spPr>
      </p:pic>
      <p:pic>
        <p:nvPicPr>
          <p:cNvPr id="3" name="Picture 2" descr="Table&#10;&#10;Description automatically generated">
            <a:extLst>
              <a:ext uri="{FF2B5EF4-FFF2-40B4-BE49-F238E27FC236}">
                <a16:creationId xmlns:a16="http://schemas.microsoft.com/office/drawing/2014/main" id="{6E7E7CF3-CEC5-4CB8-9FF9-2BB1C840C429}"/>
              </a:ext>
            </a:extLst>
          </p:cNvPr>
          <p:cNvPicPr>
            <a:picLocks noChangeAspect="1"/>
          </p:cNvPicPr>
          <p:nvPr>
            <p:custDataLst>
              <p:tags r:id="rId4"/>
            </p:custDataLst>
          </p:nvPr>
        </p:nvPicPr>
        <p:blipFill rotWithShape="1">
          <a:blip r:embed="rId9"/>
          <a:srcRect l="14629" t="-1177" r="16010" b="1"/>
          <a:stretch/>
        </p:blipFill>
        <p:spPr>
          <a:xfrm>
            <a:off x="1254369" y="720232"/>
            <a:ext cx="2665418" cy="3888000"/>
          </a:xfrm>
          <a:prstGeom prst="rect">
            <a:avLst/>
          </a:prstGeom>
        </p:spPr>
      </p:pic>
      <p:pic>
        <p:nvPicPr>
          <p:cNvPr id="8" name="3-25">
            <a:hlinkClick r:id="" action="ppaction://media"/>
            <a:extLst>
              <a:ext uri="{FF2B5EF4-FFF2-40B4-BE49-F238E27FC236}">
                <a16:creationId xmlns:a16="http://schemas.microsoft.com/office/drawing/2014/main" id="{893325F8-3877-49B8-A17A-1C798D1E70B6}"/>
              </a:ext>
            </a:extLst>
          </p:cNvPr>
          <p:cNvPicPr>
            <a:picLocks noChangeAspect="1"/>
          </p:cNvPicPr>
          <p:nvPr>
            <a:audioFile r:link="rId5"/>
            <p:extLst>
              <p:ext uri="{DAA4B4D4-6D71-4841-9C94-3DE7FCFB9230}">
                <p14:media xmlns:p14="http://schemas.microsoft.com/office/powerpoint/2010/main" r:embed="rId6">
                  <p14:trim st="2925" end="1783.4852"/>
                </p14:media>
              </p:ext>
            </p:extLst>
          </p:nvPr>
        </p:nvPicPr>
        <p:blipFill>
          <a:blip r:embed="rId10"/>
          <a:stretch>
            <a:fillRect/>
          </a:stretch>
        </p:blipFill>
        <p:spPr>
          <a:xfrm>
            <a:off x="858369" y="5782207"/>
            <a:ext cx="396000" cy="396000"/>
          </a:xfrm>
          <a:prstGeom prst="rect">
            <a:avLst/>
          </a:prstGeom>
        </p:spPr>
      </p:pic>
    </p:spTree>
    <p:extLst>
      <p:ext uri="{BB962C8B-B14F-4D97-AF65-F5344CB8AC3E}">
        <p14:creationId xmlns:p14="http://schemas.microsoft.com/office/powerpoint/2010/main" val="330735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234DD978-E48D-4913-8D92-6979258D4435}"/>
              </a:ext>
            </a:extLst>
          </p:cNvPr>
          <p:cNvSpPr>
            <a:spLocks noChangeArrowheads="1"/>
          </p:cNvSpPr>
          <p:nvPr/>
        </p:nvSpPr>
        <p:spPr bwMode="auto">
          <a:xfrm>
            <a:off x="339967" y="1096546"/>
            <a:ext cx="10773510" cy="4278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t>Références</a:t>
            </a:r>
            <a:endParaRPr kumimoji="0" lang="en-US" altLang="en-US" sz="1600" b="0" i="0" u="none" strike="noStrike" cap="none" normalizeH="0" baseline="0" dirty="0">
              <a:ln>
                <a:noFill/>
              </a:ln>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(n.d.). Retrieved from Google : https://www.walmart.ca/fr/ip/aiglefin-de-latlantique-aqua-star-pte-croustillante/6000196728894</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Amazon</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https://www.amazon.ca/Betty-Crocker-Fruit-Variety-Count/dp/B00PO9EZLC</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Avril </a:t>
            </a:r>
            <a:r>
              <a:rPr kumimoji="0" lang="en-US" altLang="en-US" sz="11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supermarché</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image: https://www.avril.ca/fr/boisson-de-soya-biologique-original.html</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Cloverleaf</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image: https://www.cloverleaf.ca/fr/produits/thon-pale-en-morceaux-clover-leafr-listao-dans-leau#.YRPqXYj0nIU</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Corner Shop</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image: https://cornershopapp.com/en-ca/products/bl2b-sunmaid-sun-maid-raisin-cinnamon-swirl-bread-costco</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Corner Shop </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image: https://cornershopapp.com/en-ca/products/bl2b-sunmaid-sun-maid-raisin-cinnamon-swirl-bread-costco</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Devenir </a:t>
            </a:r>
            <a:r>
              <a:rPr kumimoji="0" lang="fr-CA" altLang="en-US" sz="11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Patissier</a:t>
            </a:r>
            <a:r>
              <a:rPr kumimoji="0" lang="fr-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fr-CA"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n.d</a:t>
            </a:r>
            <a:r>
              <a:rPr kumimoji="0" lang="fr-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fr-CA"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Retrieved</a:t>
            </a:r>
            <a:r>
              <a:rPr kumimoji="0" lang="fr-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fr-CA"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from</a:t>
            </a:r>
            <a:r>
              <a:rPr kumimoji="0" lang="fr-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Google image: https://devenirpatissier.fr/oeufs-ovo-produits-patisserie/</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Guide alimentaire canadien</a:t>
            </a:r>
            <a:r>
              <a:rPr kumimoji="0" lang="fr-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fr-CA"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n.d</a:t>
            </a:r>
            <a:r>
              <a:rPr kumimoji="0" lang="fr-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fr-CA"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Retrieved</a:t>
            </a:r>
            <a:r>
              <a:rPr kumimoji="0" lang="fr-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fr-CA"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from</a:t>
            </a:r>
            <a:r>
              <a:rPr kumimoji="0" lang="fr-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Gouvernement du Canada: https://guide-alimentaire.canada.ca/fr/</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IGA</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image: https://www.iga.net/fr/produit/croustilles-de-pitasel-de-mer/00000_000000067545311020</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La </a:t>
            </a:r>
            <a:r>
              <a:rPr kumimoji="0" lang="en-US" altLang="en-US" sz="11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moisson</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image: https://lamoisson.com/produit/beurre-amandes-cremeux/</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Mayrand</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image: https://www.mayrand.ca/fr/nos-produits/produits-laitiers/yogourt/yogourt/yogourt-a-boire-yop-fraise-yoplait-36543/</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CA" altLang="en-US" sz="11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Mayrand</a:t>
            </a:r>
            <a:r>
              <a:rPr kumimoji="0" lang="fr-CA"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fr-CA" altLang="en-US" sz="11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Entrepos</a:t>
            </a:r>
            <a:r>
              <a:rPr kumimoji="0" lang="fr-CA"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d'alimentation</a:t>
            </a:r>
            <a:r>
              <a:rPr kumimoji="0" lang="fr-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fr-CA"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n.d</a:t>
            </a:r>
            <a:r>
              <a:rPr kumimoji="0" lang="fr-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fr-CA"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Retrieved</a:t>
            </a:r>
            <a:r>
              <a:rPr kumimoji="0" lang="fr-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fr-CA" altLang="en-US" sz="11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from</a:t>
            </a:r>
            <a:r>
              <a:rPr kumimoji="0" lang="fr-C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Google Image: https://www.mayrand.ca/fr/nos-produits/epicerie/cereale-et-barre/barre-de-cereales/barre-tendre-brisure-choco-dip-quaker-35727/</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noovo</a:t>
            </a: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kumimoji="0" lang="en-US" altLang="en-US" sz="1100" b="0" i="1"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moi</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image: https://www.noovomoi.ca/cuisiner/trucs-et-inspirations/article.top-10-des-dejeuners-pour-changer-la-routine.1.1447662.html</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Ocean Spray</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image: https://www.oceanspray.ca/Produits/Jus/Par-Type/Cocktails-classiques/Cocktail-aux-canneberges?sc_lang=fr-CA</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Open food Facts</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image: https://world.openfoodfacts.org/product/3596710744831/fromage-fondu-pour-croque-monsieur-22-mg-pouce</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OSNP Services</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site: https://ordering.feedingkids.ca/categories/2422</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Pharma</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image: https://www.easy-pharma.ca/fr/sensible-portions-pailles-aux-legumes-ranch-piquantes-emballage-de-12x142g.html</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Premium Cheese</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image: http://www.premium-cheese.com/grossiste-fromage/ficelle-mozzarella-string-cheese/</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Silk Canada</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image: https://www.silkcanada.ca/fr/produits/produits-boisson-vegetale/originale-non-sucree-amandes-et-cajou-proteines/</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1"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Walmart</a:t>
            </a:r>
            <a:r>
              <a:rPr kumimoji="0" lang="en-US"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(n.d.). Retrieved from Google image: https://www.walmart.ca/fr/ip/croustilles-aux-lgumes-viva-de-yum-yum-saveur-de-tomates-sches-et-basilic/6000188742929</a:t>
            </a:r>
            <a:endParaRPr kumimoji="0" lang="en-CA"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57847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86C41-0989-4809-B8DE-BE3731885396}"/>
              </a:ext>
            </a:extLst>
          </p:cNvPr>
          <p:cNvSpPr>
            <a:spLocks noGrp="1"/>
          </p:cNvSpPr>
          <p:nvPr>
            <p:ph type="title"/>
            <p:custDataLst>
              <p:tags r:id="rId1"/>
            </p:custDataLst>
          </p:nvPr>
        </p:nvSpPr>
        <p:spPr>
          <a:xfrm>
            <a:off x="677334" y="566058"/>
            <a:ext cx="8596668" cy="1320800"/>
          </a:xfrm>
        </p:spPr>
        <p:txBody>
          <a:bodyPr>
            <a:normAutofit fontScale="90000"/>
          </a:bodyPr>
          <a:lstStyle/>
          <a:p>
            <a:r>
              <a:rPr lang="fr-FR" sz="3600" dirty="0"/>
              <a:t>Comprendre les termes « servir » et « ne pas servir » pour les aliments et les boissons p 7</a:t>
            </a:r>
            <a:endParaRPr lang="en-US" dirty="0"/>
          </a:p>
        </p:txBody>
      </p:sp>
      <p:sp>
        <p:nvSpPr>
          <p:cNvPr id="4" name="Text Placeholder 3">
            <a:extLst>
              <a:ext uri="{FF2B5EF4-FFF2-40B4-BE49-F238E27FC236}">
                <a16:creationId xmlns:a16="http://schemas.microsoft.com/office/drawing/2014/main" id="{44040678-AF05-45F8-BD11-E214C5F3EAC2}"/>
              </a:ext>
            </a:extLst>
          </p:cNvPr>
          <p:cNvSpPr>
            <a:spLocks noGrp="1"/>
          </p:cNvSpPr>
          <p:nvPr>
            <p:ph type="body" idx="1"/>
            <p:custDataLst>
              <p:tags r:id="rId2"/>
            </p:custDataLst>
          </p:nvPr>
        </p:nvSpPr>
        <p:spPr>
          <a:xfrm>
            <a:off x="394393" y="2160983"/>
            <a:ext cx="4185623" cy="576262"/>
          </a:xfrm>
        </p:spPr>
        <p:txBody>
          <a:bodyPr/>
          <a:lstStyle/>
          <a:p>
            <a:r>
              <a:rPr lang="en-US" dirty="0" err="1"/>
              <a:t>Servir</a:t>
            </a:r>
            <a:r>
              <a:rPr lang="en-US" dirty="0"/>
              <a:t>:</a:t>
            </a:r>
          </a:p>
        </p:txBody>
      </p:sp>
      <p:sp>
        <p:nvSpPr>
          <p:cNvPr id="3" name="Content Placeholder 2">
            <a:extLst>
              <a:ext uri="{FF2B5EF4-FFF2-40B4-BE49-F238E27FC236}">
                <a16:creationId xmlns:a16="http://schemas.microsoft.com/office/drawing/2014/main" id="{2C7E3EAD-F29F-4C93-9EC7-EBA4BCCCD352}"/>
              </a:ext>
            </a:extLst>
          </p:cNvPr>
          <p:cNvSpPr>
            <a:spLocks noGrp="1"/>
          </p:cNvSpPr>
          <p:nvPr>
            <p:ph sz="half" idx="2"/>
            <p:custDataLst>
              <p:tags r:id="rId3"/>
            </p:custDataLst>
          </p:nvPr>
        </p:nvSpPr>
        <p:spPr>
          <a:xfrm>
            <a:off x="-69768" y="2760936"/>
            <a:ext cx="4947137" cy="2210208"/>
          </a:xfrm>
        </p:spPr>
        <p:txBody>
          <a:bodyPr>
            <a:normAutofit fontScale="85000" lnSpcReduction="20000"/>
          </a:bodyPr>
          <a:lstStyle/>
          <a:p>
            <a:pPr lvl="1"/>
            <a:r>
              <a:rPr lang="fr-FR" dirty="0"/>
              <a:t>ont des quantités plus faibles de sucre ajouté, de sel et de gras saturé;</a:t>
            </a:r>
            <a:endParaRPr lang="en-US" dirty="0"/>
          </a:p>
          <a:p>
            <a:pPr lvl="1"/>
            <a:r>
              <a:rPr lang="fr-CA" dirty="0">
                <a:ea typeface="Calibri" panose="020F0502020204030204" pitchFamily="34" charset="0"/>
                <a:cs typeface="Times New Roman" panose="02020603050405020304" pitchFamily="18" charset="0"/>
              </a:rPr>
              <a:t>c</a:t>
            </a:r>
            <a:r>
              <a:rPr lang="fr-CA" dirty="0">
                <a:effectLst/>
                <a:ea typeface="Calibri" panose="020F0502020204030204" pitchFamily="34" charset="0"/>
                <a:cs typeface="Times New Roman" panose="02020603050405020304" pitchFamily="18" charset="0"/>
              </a:rPr>
              <a:t>e sont de bonne source de nutriments, tels que les fibres, le calcium et le fer; </a:t>
            </a:r>
            <a:r>
              <a:rPr lang="en-US" dirty="0"/>
              <a:t> </a:t>
            </a:r>
          </a:p>
          <a:p>
            <a:pPr lvl="1"/>
            <a:r>
              <a:rPr lang="en-US" dirty="0" err="1"/>
              <a:t>sont</a:t>
            </a:r>
            <a:r>
              <a:rPr lang="en-US" dirty="0"/>
              <a:t> </a:t>
            </a:r>
            <a:r>
              <a:rPr lang="en-US" dirty="0" err="1"/>
              <a:t>peu</a:t>
            </a:r>
            <a:r>
              <a:rPr lang="en-US" dirty="0"/>
              <a:t> </a:t>
            </a:r>
            <a:r>
              <a:rPr lang="en-US" dirty="0" err="1"/>
              <a:t>transformés</a:t>
            </a:r>
            <a:r>
              <a:rPr lang="en-US" dirty="0"/>
              <a:t>;</a:t>
            </a:r>
          </a:p>
          <a:p>
            <a:pPr lvl="1"/>
            <a:r>
              <a:rPr lang="fr-FR" dirty="0"/>
              <a:t>peuvent être servis à tous les repas et collations;</a:t>
            </a:r>
            <a:r>
              <a:rPr lang="en-US" dirty="0"/>
              <a:t> </a:t>
            </a:r>
          </a:p>
          <a:p>
            <a:pPr lvl="1"/>
            <a:r>
              <a:rPr lang="fr-CA" dirty="0">
                <a:cs typeface="Times New Roman" panose="02020603050405020304" pitchFamily="18" charset="0"/>
              </a:rPr>
              <a:t>s</a:t>
            </a:r>
            <a:r>
              <a:rPr lang="fr-CA" dirty="0">
                <a:effectLst/>
                <a:ea typeface="Calibri" panose="020F0502020204030204" pitchFamily="34" charset="0"/>
                <a:cs typeface="Times New Roman" panose="02020603050405020304" pitchFamily="18" charset="0"/>
              </a:rPr>
              <a:t>ont conformes aux recommandations du GAC; </a:t>
            </a:r>
            <a:endParaRPr lang="en-US" dirty="0"/>
          </a:p>
          <a:p>
            <a:pPr lvl="1"/>
            <a:r>
              <a:rPr lang="fr-FR" dirty="0"/>
              <a:t>peuvent être consommés sans danger.</a:t>
            </a:r>
            <a:endParaRPr lang="en-US" dirty="0"/>
          </a:p>
          <a:p>
            <a:endParaRPr lang="en-US" dirty="0"/>
          </a:p>
        </p:txBody>
      </p:sp>
      <p:sp>
        <p:nvSpPr>
          <p:cNvPr id="5" name="Text Placeholder 4">
            <a:extLst>
              <a:ext uri="{FF2B5EF4-FFF2-40B4-BE49-F238E27FC236}">
                <a16:creationId xmlns:a16="http://schemas.microsoft.com/office/drawing/2014/main" id="{D1AD3A49-CBB7-4B96-AE94-58FF5FDD5EF0}"/>
              </a:ext>
            </a:extLst>
          </p:cNvPr>
          <p:cNvSpPr>
            <a:spLocks noGrp="1"/>
          </p:cNvSpPr>
          <p:nvPr>
            <p:ph type="body" sz="quarter" idx="3"/>
            <p:custDataLst>
              <p:tags r:id="rId4"/>
            </p:custDataLst>
          </p:nvPr>
        </p:nvSpPr>
        <p:spPr>
          <a:xfrm>
            <a:off x="5088383" y="2160983"/>
            <a:ext cx="2426109" cy="576262"/>
          </a:xfrm>
        </p:spPr>
        <p:txBody>
          <a:bodyPr/>
          <a:lstStyle/>
          <a:p>
            <a:r>
              <a:rPr lang="en-US" dirty="0"/>
              <a:t> Ne pas </a:t>
            </a:r>
            <a:r>
              <a:rPr lang="en-US" dirty="0" err="1"/>
              <a:t>servir</a:t>
            </a:r>
            <a:r>
              <a:rPr lang="en-US" dirty="0"/>
              <a:t>: </a:t>
            </a:r>
          </a:p>
        </p:txBody>
      </p:sp>
      <p:sp>
        <p:nvSpPr>
          <p:cNvPr id="6" name="Content Placeholder 5">
            <a:extLst>
              <a:ext uri="{FF2B5EF4-FFF2-40B4-BE49-F238E27FC236}">
                <a16:creationId xmlns:a16="http://schemas.microsoft.com/office/drawing/2014/main" id="{A82D05A6-492F-494F-90A9-361F2E2F3E44}"/>
              </a:ext>
            </a:extLst>
          </p:cNvPr>
          <p:cNvSpPr>
            <a:spLocks noGrp="1"/>
          </p:cNvSpPr>
          <p:nvPr>
            <p:ph sz="quarter" idx="4"/>
            <p:custDataLst>
              <p:tags r:id="rId5"/>
            </p:custDataLst>
          </p:nvPr>
        </p:nvSpPr>
        <p:spPr>
          <a:xfrm>
            <a:off x="4947138" y="2737245"/>
            <a:ext cx="5568462" cy="2654039"/>
          </a:xfrm>
        </p:spPr>
        <p:txBody>
          <a:bodyPr>
            <a:normAutofit fontScale="85000" lnSpcReduction="20000"/>
          </a:bodyPr>
          <a:lstStyle/>
          <a:p>
            <a:r>
              <a:rPr lang="fr-FR" b="1" dirty="0"/>
              <a:t>contiennent des quantités relativement élevées de sucre ou de sel ajouté.</a:t>
            </a:r>
          </a:p>
          <a:p>
            <a:r>
              <a:rPr lang="fr-FR" b="1" dirty="0"/>
              <a:t>contiennent des gras malsains ou de petites quantités de nutriments comme les fibres, le calcium et le fer;</a:t>
            </a:r>
            <a:endParaRPr lang="en-US" b="1" dirty="0"/>
          </a:p>
          <a:p>
            <a:r>
              <a:rPr lang="fr-CA" b="1" dirty="0">
                <a:ea typeface="Calibri" panose="020F0502020204030204" pitchFamily="34" charset="0"/>
                <a:cs typeface="Times New Roman" panose="02020603050405020304" pitchFamily="18" charset="0"/>
              </a:rPr>
              <a:t>s</a:t>
            </a:r>
            <a:r>
              <a:rPr lang="fr-CA" sz="1800" b="1" dirty="0">
                <a:effectLst/>
                <a:ea typeface="Calibri" panose="020F0502020204030204" pitchFamily="34" charset="0"/>
                <a:cs typeface="Times New Roman" panose="02020603050405020304" pitchFamily="18" charset="0"/>
              </a:rPr>
              <a:t>ont hautement transformés.</a:t>
            </a:r>
            <a:endParaRPr lang="en-US" b="1" dirty="0"/>
          </a:p>
          <a:p>
            <a:r>
              <a:rPr lang="fr-FR" b="1" dirty="0"/>
              <a:t>ne devraient pas être proposés dans les PASE; ne sont pas conformes aux recommandations du GAC;</a:t>
            </a:r>
            <a:endParaRPr lang="en-US" b="1" dirty="0"/>
          </a:p>
          <a:p>
            <a:r>
              <a:rPr lang="fr-FR" b="1" dirty="0"/>
              <a:t>Peuvent présenter un risque à la consommation (p. ex., poisson cru, germes ou produits laitiers non pasteurisés).</a:t>
            </a:r>
            <a:r>
              <a:rPr lang="en-US" b="1" dirty="0"/>
              <a:t> </a:t>
            </a:r>
          </a:p>
        </p:txBody>
      </p:sp>
      <p:pic>
        <p:nvPicPr>
          <p:cNvPr id="7" name="Picture 6">
            <a:extLst>
              <a:ext uri="{FF2B5EF4-FFF2-40B4-BE49-F238E27FC236}">
                <a16:creationId xmlns:a16="http://schemas.microsoft.com/office/drawing/2014/main" id="{564F5EC1-BCA7-400C-9EAC-9BB0DCC7898E}"/>
              </a:ext>
            </a:extLst>
          </p:cNvPr>
          <p:cNvPicPr>
            <a:picLocks noChangeAspect="1"/>
          </p:cNvPicPr>
          <p:nvPr>
            <p:custDataLst>
              <p:tags r:id="rId6"/>
            </p:custDataLst>
          </p:nvPr>
        </p:nvPicPr>
        <p:blipFill>
          <a:blip r:embed="rId12"/>
          <a:stretch>
            <a:fillRect/>
          </a:stretch>
        </p:blipFill>
        <p:spPr>
          <a:xfrm>
            <a:off x="9852612" y="816638"/>
            <a:ext cx="2151819" cy="1429948"/>
          </a:xfrm>
          <a:prstGeom prst="rect">
            <a:avLst/>
          </a:prstGeom>
        </p:spPr>
      </p:pic>
      <p:pic>
        <p:nvPicPr>
          <p:cNvPr id="10" name="Picture 9">
            <a:extLst>
              <a:ext uri="{FF2B5EF4-FFF2-40B4-BE49-F238E27FC236}">
                <a16:creationId xmlns:a16="http://schemas.microsoft.com/office/drawing/2014/main" id="{14DA7778-48F8-4380-86BF-0A3A6562825F}"/>
              </a:ext>
            </a:extLst>
          </p:cNvPr>
          <p:cNvPicPr>
            <a:picLocks noChangeAspect="1"/>
          </p:cNvPicPr>
          <p:nvPr>
            <p:custDataLst>
              <p:tags r:id="rId7"/>
            </p:custDataLst>
          </p:nvPr>
        </p:nvPicPr>
        <p:blipFill>
          <a:blip r:embed="rId13"/>
          <a:stretch>
            <a:fillRect/>
          </a:stretch>
        </p:blipFill>
        <p:spPr>
          <a:xfrm>
            <a:off x="2580743" y="5391284"/>
            <a:ext cx="2366395" cy="1213343"/>
          </a:xfrm>
          <a:prstGeom prst="rect">
            <a:avLst/>
          </a:prstGeom>
        </p:spPr>
      </p:pic>
      <p:pic>
        <p:nvPicPr>
          <p:cNvPr id="12" name="3-3">
            <a:hlinkClick r:id="" action="ppaction://media"/>
            <a:extLst>
              <a:ext uri="{FF2B5EF4-FFF2-40B4-BE49-F238E27FC236}">
                <a16:creationId xmlns:a16="http://schemas.microsoft.com/office/drawing/2014/main" id="{E7F8F43C-E703-48EC-8047-4DF373233275}"/>
              </a:ext>
            </a:extLst>
          </p:cNvPr>
          <p:cNvPicPr>
            <a:picLocks noChangeAspect="1"/>
          </p:cNvPicPr>
          <p:nvPr>
            <a:audioFile r:link="rId8"/>
            <p:extLst>
              <p:ext uri="{DAA4B4D4-6D71-4841-9C94-3DE7FCFB9230}">
                <p14:media xmlns:p14="http://schemas.microsoft.com/office/powerpoint/2010/main" r:embed="rId9">
                  <p14:trim end="1674.0385"/>
                </p14:media>
              </p:ext>
            </p:extLst>
          </p:nvPr>
        </p:nvPicPr>
        <p:blipFill>
          <a:blip r:embed="rId14"/>
          <a:stretch>
            <a:fillRect/>
          </a:stretch>
        </p:blipFill>
        <p:spPr>
          <a:xfrm>
            <a:off x="675745" y="5783942"/>
            <a:ext cx="396000" cy="396000"/>
          </a:xfrm>
          <a:prstGeom prst="rect">
            <a:avLst/>
          </a:prstGeom>
        </p:spPr>
      </p:pic>
    </p:spTree>
    <p:extLst>
      <p:ext uri="{BB962C8B-B14F-4D97-AF65-F5344CB8AC3E}">
        <p14:creationId xmlns:p14="http://schemas.microsoft.com/office/powerpoint/2010/main" val="326868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8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6F5BF-CC63-46AC-B5ED-CFC788BDC8D3}"/>
              </a:ext>
            </a:extLst>
          </p:cNvPr>
          <p:cNvSpPr>
            <a:spLocks noGrp="1"/>
          </p:cNvSpPr>
          <p:nvPr>
            <p:ph type="title"/>
            <p:custDataLst>
              <p:tags r:id="rId1"/>
            </p:custDataLst>
          </p:nvPr>
        </p:nvSpPr>
        <p:spPr>
          <a:xfrm>
            <a:off x="360810" y="358549"/>
            <a:ext cx="8959035" cy="1320800"/>
          </a:xfrm>
        </p:spPr>
        <p:txBody>
          <a:bodyPr>
            <a:noAutofit/>
          </a:bodyPr>
          <a:lstStyle/>
          <a:p>
            <a:r>
              <a:rPr lang="fr-FR" sz="2800" dirty="0"/>
              <a:t>Comment utiliser les tableaux de choix des aliments et des boissons : La majorité des aliments et des boissons emballés portent une étiquette alimentaire.</a:t>
            </a:r>
            <a:endParaRPr lang="en-US" sz="2800" dirty="0"/>
          </a:p>
        </p:txBody>
      </p:sp>
      <p:pic>
        <p:nvPicPr>
          <p:cNvPr id="4" name="Content Placeholder 3">
            <a:extLst>
              <a:ext uri="{FF2B5EF4-FFF2-40B4-BE49-F238E27FC236}">
                <a16:creationId xmlns:a16="http://schemas.microsoft.com/office/drawing/2014/main" id="{D123E335-F657-4140-9CA1-115B754F8CA0}"/>
              </a:ext>
            </a:extLst>
          </p:cNvPr>
          <p:cNvPicPr>
            <a:picLocks noGrp="1" noChangeAspect="1"/>
          </p:cNvPicPr>
          <p:nvPr>
            <p:ph sz="half" idx="1"/>
            <p:custDataLst>
              <p:tags r:id="rId2"/>
            </p:custDataLst>
          </p:nvPr>
        </p:nvPicPr>
        <p:blipFill>
          <a:blip r:embed="rId10"/>
          <a:stretch>
            <a:fillRect/>
          </a:stretch>
        </p:blipFill>
        <p:spPr>
          <a:xfrm>
            <a:off x="8650807" y="2002912"/>
            <a:ext cx="2664602" cy="3881437"/>
          </a:xfrm>
          <a:prstGeom prst="rect">
            <a:avLst/>
          </a:prstGeom>
        </p:spPr>
      </p:pic>
      <p:sp>
        <p:nvSpPr>
          <p:cNvPr id="5" name="Content Placeholder 4">
            <a:extLst>
              <a:ext uri="{FF2B5EF4-FFF2-40B4-BE49-F238E27FC236}">
                <a16:creationId xmlns:a16="http://schemas.microsoft.com/office/drawing/2014/main" id="{88E0E085-5D42-42FB-BF7C-70C748B5A070}"/>
              </a:ext>
            </a:extLst>
          </p:cNvPr>
          <p:cNvSpPr>
            <a:spLocks noGrp="1"/>
          </p:cNvSpPr>
          <p:nvPr>
            <p:ph sz="half" idx="2"/>
            <p:custDataLst>
              <p:tags r:id="rId3"/>
            </p:custDataLst>
          </p:nvPr>
        </p:nvSpPr>
        <p:spPr>
          <a:xfrm>
            <a:off x="189723" y="2113764"/>
            <a:ext cx="7876801" cy="3880773"/>
          </a:xfrm>
        </p:spPr>
        <p:txBody>
          <a:bodyPr>
            <a:normAutofit/>
          </a:bodyPr>
          <a:lstStyle/>
          <a:p>
            <a:r>
              <a:rPr lang="fr-FR" b="1" dirty="0"/>
              <a:t>Le GAC conseille de réduire la quantité de sodium</a:t>
            </a:r>
            <a:endParaRPr lang="en-US" b="1" dirty="0">
              <a:solidFill>
                <a:schemeClr val="accent5">
                  <a:lumMod val="75000"/>
                </a:schemeClr>
              </a:solidFill>
            </a:endParaRPr>
          </a:p>
          <a:p>
            <a:pPr lvl="1"/>
            <a:r>
              <a:rPr lang="fr-FR" dirty="0"/>
              <a:t>Les produits panifiés, les céréales, les collations préemballées, les viandes transformées, etc. peuvent contenir une grande quantité de sodium. Privilégiez dans votre PASE les aliments et les boissons ayant une teneur en sodium inférieure ou égale à 10 % de la VQ (valeur quotidienne).</a:t>
            </a:r>
            <a:endParaRPr lang="en-US" dirty="0"/>
          </a:p>
          <a:p>
            <a:r>
              <a:rPr lang="fr-FR" b="1" dirty="0">
                <a:solidFill>
                  <a:schemeClr val="tx1"/>
                </a:solidFill>
              </a:rPr>
              <a:t>Le GAC conseille de choisir des aliments et des boissons contenant moins de sucre ajouté. </a:t>
            </a:r>
            <a:r>
              <a:rPr lang="fr-FR" b="0" i="0" dirty="0">
                <a:solidFill>
                  <a:srgbClr val="1B1E25"/>
                </a:solidFill>
                <a:effectLst/>
              </a:rPr>
              <a:t>. </a:t>
            </a:r>
          </a:p>
          <a:p>
            <a:pPr lvl="1"/>
            <a:r>
              <a:rPr lang="fr-FR" dirty="0"/>
              <a:t>Certains aliments comme les produits de boulangerie, les céréales sucrées, les collations préemballées et les yogourts aromatisés peuvent contenir une grande quantité de sucre ajouté.</a:t>
            </a:r>
            <a:br>
              <a:rPr lang="fr-FR" dirty="0"/>
            </a:br>
            <a:r>
              <a:rPr lang="en-US" dirty="0"/>
              <a:t> </a:t>
            </a:r>
          </a:p>
        </p:txBody>
      </p:sp>
      <p:pic>
        <p:nvPicPr>
          <p:cNvPr id="6" name="Picture 5">
            <a:extLst>
              <a:ext uri="{FF2B5EF4-FFF2-40B4-BE49-F238E27FC236}">
                <a16:creationId xmlns:a16="http://schemas.microsoft.com/office/drawing/2014/main" id="{89B864CC-5DA7-4798-8076-F1D817C61BE9}"/>
              </a:ext>
            </a:extLst>
          </p:cNvPr>
          <p:cNvPicPr>
            <a:picLocks noChangeAspect="1"/>
          </p:cNvPicPr>
          <p:nvPr>
            <p:custDataLst>
              <p:tags r:id="rId4"/>
            </p:custDataLst>
          </p:nvPr>
        </p:nvPicPr>
        <p:blipFill>
          <a:blip r:embed="rId11"/>
          <a:stretch>
            <a:fillRect/>
          </a:stretch>
        </p:blipFill>
        <p:spPr>
          <a:xfrm>
            <a:off x="2850855" y="5516829"/>
            <a:ext cx="1748518" cy="1163559"/>
          </a:xfrm>
          <a:prstGeom prst="rect">
            <a:avLst/>
          </a:prstGeom>
        </p:spPr>
      </p:pic>
      <p:pic>
        <p:nvPicPr>
          <p:cNvPr id="7" name="Picture 6">
            <a:extLst>
              <a:ext uri="{FF2B5EF4-FFF2-40B4-BE49-F238E27FC236}">
                <a16:creationId xmlns:a16="http://schemas.microsoft.com/office/drawing/2014/main" id="{3A6DD706-C4F2-4A68-840C-26D7E86B93D3}"/>
              </a:ext>
            </a:extLst>
          </p:cNvPr>
          <p:cNvPicPr>
            <a:picLocks noChangeAspect="1"/>
          </p:cNvPicPr>
          <p:nvPr>
            <p:custDataLst>
              <p:tags r:id="rId5"/>
            </p:custDataLst>
          </p:nvPr>
        </p:nvPicPr>
        <p:blipFill>
          <a:blip r:embed="rId12"/>
          <a:stretch>
            <a:fillRect/>
          </a:stretch>
        </p:blipFill>
        <p:spPr>
          <a:xfrm>
            <a:off x="6515957" y="5542671"/>
            <a:ext cx="1613807" cy="903732"/>
          </a:xfrm>
          <a:prstGeom prst="rect">
            <a:avLst/>
          </a:prstGeom>
        </p:spPr>
      </p:pic>
      <p:pic>
        <p:nvPicPr>
          <p:cNvPr id="9" name="3-4">
            <a:hlinkClick r:id="" action="ppaction://media"/>
            <a:extLst>
              <a:ext uri="{FF2B5EF4-FFF2-40B4-BE49-F238E27FC236}">
                <a16:creationId xmlns:a16="http://schemas.microsoft.com/office/drawing/2014/main" id="{15E938FF-BC10-4342-AB0B-F6FBC6AFB3F3}"/>
              </a:ext>
            </a:extLst>
          </p:cNvPr>
          <p:cNvPicPr>
            <a:picLocks noChangeAspect="1"/>
          </p:cNvPicPr>
          <p:nvPr>
            <a:audioFile r:link="rId7"/>
            <p:extLst>
              <p:ext uri="{DAA4B4D4-6D71-4841-9C94-3DE7FCFB9230}">
                <p14:media xmlns:p14="http://schemas.microsoft.com/office/powerpoint/2010/main" r:embed="rId6"/>
              </p:ext>
            </p:extLst>
          </p:nvPr>
        </p:nvPicPr>
        <p:blipFill>
          <a:blip r:embed="rId13"/>
          <a:stretch>
            <a:fillRect/>
          </a:stretch>
        </p:blipFill>
        <p:spPr>
          <a:xfrm>
            <a:off x="700271" y="5760537"/>
            <a:ext cx="468000" cy="468000"/>
          </a:xfrm>
          <a:prstGeom prst="rect">
            <a:avLst/>
          </a:prstGeom>
        </p:spPr>
      </p:pic>
    </p:spTree>
    <p:extLst>
      <p:ext uri="{BB962C8B-B14F-4D97-AF65-F5344CB8AC3E}">
        <p14:creationId xmlns:p14="http://schemas.microsoft.com/office/powerpoint/2010/main" val="361286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35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DA392-9308-455F-A0FD-9D2A46F430BF}"/>
              </a:ext>
            </a:extLst>
          </p:cNvPr>
          <p:cNvSpPr>
            <a:spLocks noGrp="1"/>
          </p:cNvSpPr>
          <p:nvPr>
            <p:ph type="title"/>
            <p:custDataLst>
              <p:tags r:id="rId1"/>
            </p:custDataLst>
          </p:nvPr>
        </p:nvSpPr>
        <p:spPr>
          <a:xfrm>
            <a:off x="152401" y="609600"/>
            <a:ext cx="8596668" cy="1320800"/>
          </a:xfrm>
        </p:spPr>
        <p:txBody>
          <a:bodyPr>
            <a:normAutofit/>
          </a:bodyPr>
          <a:lstStyle/>
          <a:p>
            <a:pPr algn="ctr"/>
            <a:r>
              <a:rPr lang="fr-FR" dirty="0"/>
              <a:t>Mise en évidence de l'axe principal de chaque catégorie </a:t>
            </a:r>
            <a:r>
              <a:rPr lang="en-US" dirty="0"/>
              <a:t> </a:t>
            </a:r>
          </a:p>
        </p:txBody>
      </p:sp>
      <p:sp>
        <p:nvSpPr>
          <p:cNvPr id="5" name="Content Placeholder 4">
            <a:extLst>
              <a:ext uri="{FF2B5EF4-FFF2-40B4-BE49-F238E27FC236}">
                <a16:creationId xmlns:a16="http://schemas.microsoft.com/office/drawing/2014/main" id="{A12913DA-3B60-4C5C-A3B1-4636AC71E93C}"/>
              </a:ext>
            </a:extLst>
          </p:cNvPr>
          <p:cNvSpPr>
            <a:spLocks noGrp="1"/>
          </p:cNvSpPr>
          <p:nvPr>
            <p:ph idx="1"/>
            <p:custDataLst>
              <p:tags r:id="rId2"/>
            </p:custDataLst>
          </p:nvPr>
        </p:nvSpPr>
        <p:spPr>
          <a:xfrm>
            <a:off x="548380" y="1910897"/>
            <a:ext cx="8689406" cy="1471490"/>
          </a:xfrm>
        </p:spPr>
        <p:txBody>
          <a:bodyPr/>
          <a:lstStyle/>
          <a:p>
            <a:r>
              <a:rPr lang="fr-FR" dirty="0"/>
              <a:t>Les diapositives suivantes présentent l'objectif principal de la sélection avec quelques exemples de chaque catégorie.</a:t>
            </a:r>
            <a:endParaRPr lang="en-US" dirty="0"/>
          </a:p>
          <a:p>
            <a:r>
              <a:rPr lang="fr-FR" dirty="0"/>
              <a:t>Pour plus d'exemples, veuillez vous référer à la page PDF ( dans le titre) et à la section - le lien vers le PDF en ligne est inclus au bas de chaque diapositive. </a:t>
            </a:r>
            <a:endParaRPr lang="en-US" dirty="0"/>
          </a:p>
          <a:p>
            <a:endParaRPr lang="en-US" dirty="0"/>
          </a:p>
          <a:p>
            <a:pPr marL="0" indent="0">
              <a:buNone/>
            </a:pPr>
            <a:endParaRPr lang="en-US" dirty="0"/>
          </a:p>
        </p:txBody>
      </p:sp>
      <p:sp>
        <p:nvSpPr>
          <p:cNvPr id="8" name="Arrow: Down 7">
            <a:extLst>
              <a:ext uri="{FF2B5EF4-FFF2-40B4-BE49-F238E27FC236}">
                <a16:creationId xmlns:a16="http://schemas.microsoft.com/office/drawing/2014/main" id="{B1C9490C-E25F-4581-A783-454A4A21FCDF}"/>
              </a:ext>
            </a:extLst>
          </p:cNvPr>
          <p:cNvSpPr/>
          <p:nvPr>
            <p:custDataLst>
              <p:tags r:id="rId3"/>
            </p:custDataLst>
          </p:nvPr>
        </p:nvSpPr>
        <p:spPr>
          <a:xfrm>
            <a:off x="2835728" y="3401890"/>
            <a:ext cx="402771" cy="27647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able&#10;&#10;Description automatically generated">
            <a:extLst>
              <a:ext uri="{FF2B5EF4-FFF2-40B4-BE49-F238E27FC236}">
                <a16:creationId xmlns:a16="http://schemas.microsoft.com/office/drawing/2014/main" id="{90967BD7-1EDE-4D96-BF6E-C11F6043D7BB}"/>
              </a:ext>
            </a:extLst>
          </p:cNvPr>
          <p:cNvPicPr>
            <a:picLocks noChangeAspect="1"/>
          </p:cNvPicPr>
          <p:nvPr>
            <p:custDataLst>
              <p:tags r:id="rId4"/>
            </p:custDataLst>
          </p:nvPr>
        </p:nvPicPr>
        <p:blipFill>
          <a:blip r:embed="rId9"/>
          <a:stretch>
            <a:fillRect/>
          </a:stretch>
        </p:blipFill>
        <p:spPr>
          <a:xfrm>
            <a:off x="3970089" y="3313830"/>
            <a:ext cx="6521697" cy="3132000"/>
          </a:xfrm>
          <a:prstGeom prst="rect">
            <a:avLst/>
          </a:prstGeom>
        </p:spPr>
      </p:pic>
      <p:pic>
        <p:nvPicPr>
          <p:cNvPr id="4" name="3-5">
            <a:hlinkClick r:id="" action="ppaction://media"/>
            <a:extLst>
              <a:ext uri="{FF2B5EF4-FFF2-40B4-BE49-F238E27FC236}">
                <a16:creationId xmlns:a16="http://schemas.microsoft.com/office/drawing/2014/main" id="{BB251E81-674B-4AE3-927F-DAD2614692FB}"/>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733528" y="5682342"/>
            <a:ext cx="396000" cy="396000"/>
          </a:xfrm>
          <a:prstGeom prst="rect">
            <a:avLst/>
          </a:prstGeom>
        </p:spPr>
      </p:pic>
      <p:sp>
        <p:nvSpPr>
          <p:cNvPr id="9" name="TextBox 8">
            <a:extLst>
              <a:ext uri="{FF2B5EF4-FFF2-40B4-BE49-F238E27FC236}">
                <a16:creationId xmlns:a16="http://schemas.microsoft.com/office/drawing/2014/main" id="{8BB7183A-0548-459B-91FF-694D8047A561}"/>
              </a:ext>
            </a:extLst>
          </p:cNvPr>
          <p:cNvSpPr txBox="1"/>
          <p:nvPr/>
        </p:nvSpPr>
        <p:spPr>
          <a:xfrm>
            <a:off x="1097737" y="6261164"/>
            <a:ext cx="3795346" cy="338554"/>
          </a:xfrm>
          <a:prstGeom prst="rect">
            <a:avLst/>
          </a:prstGeom>
          <a:noFill/>
        </p:spPr>
        <p:txBody>
          <a:bodyPr wrap="square">
            <a:spAutoFit/>
          </a:bodyPr>
          <a:lstStyle/>
          <a:p>
            <a:r>
              <a:rPr lang="fr-CA" sz="1600" dirty="0">
                <a:hlinkClick r:id="rId11">
                  <a:extLst>
                    <a:ext uri="{A12FA001-AC4F-418D-AE19-62706E023703}">
                      <ahyp:hlinkClr xmlns:ahyp="http://schemas.microsoft.com/office/drawing/2018/hyperlinkcolor" val="tx"/>
                    </a:ext>
                  </a:extLst>
                </a:hlinkClick>
              </a:rPr>
              <a:t>Directives nutritionnelles 2020 PDF </a:t>
            </a:r>
            <a:endParaRPr lang="fr-CA" sz="1600" dirty="0"/>
          </a:p>
        </p:txBody>
      </p:sp>
    </p:spTree>
    <p:extLst>
      <p:ext uri="{BB962C8B-B14F-4D97-AF65-F5344CB8AC3E}">
        <p14:creationId xmlns:p14="http://schemas.microsoft.com/office/powerpoint/2010/main" val="204245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24CFF6B-60C2-479F-94D9-A03AA874FF48}"/>
              </a:ext>
            </a:extLst>
          </p:cNvPr>
          <p:cNvSpPr>
            <a:spLocks noGrp="1"/>
          </p:cNvSpPr>
          <p:nvPr>
            <p:ph type="title"/>
            <p:custDataLst>
              <p:tags r:id="rId1"/>
            </p:custDataLst>
          </p:nvPr>
        </p:nvSpPr>
        <p:spPr/>
        <p:txBody>
          <a:bodyPr/>
          <a:lstStyle/>
          <a:p>
            <a:r>
              <a:rPr lang="en-US" dirty="0" err="1"/>
              <a:t>Légumes</a:t>
            </a:r>
            <a:r>
              <a:rPr lang="en-US" dirty="0"/>
              <a:t>: PDF p.10</a:t>
            </a:r>
          </a:p>
        </p:txBody>
      </p:sp>
      <p:sp>
        <p:nvSpPr>
          <p:cNvPr id="8" name="Text Placeholder 7">
            <a:extLst>
              <a:ext uri="{FF2B5EF4-FFF2-40B4-BE49-F238E27FC236}">
                <a16:creationId xmlns:a16="http://schemas.microsoft.com/office/drawing/2014/main" id="{3FDEFCC8-3BFA-4631-AC57-2E7F2AEEFE6B}"/>
              </a:ext>
            </a:extLst>
          </p:cNvPr>
          <p:cNvSpPr>
            <a:spLocks noGrp="1"/>
          </p:cNvSpPr>
          <p:nvPr>
            <p:ph type="body" idx="1"/>
            <p:custDataLst>
              <p:tags r:id="rId2"/>
            </p:custDataLst>
          </p:nvPr>
        </p:nvSpPr>
        <p:spPr>
          <a:xfrm>
            <a:off x="675745" y="1703786"/>
            <a:ext cx="4185623" cy="576262"/>
          </a:xfrm>
        </p:spPr>
        <p:txBody>
          <a:bodyPr/>
          <a:lstStyle/>
          <a:p>
            <a:r>
              <a:rPr lang="en-US" dirty="0" err="1"/>
              <a:t>Servir</a:t>
            </a:r>
            <a:r>
              <a:rPr lang="en-US" dirty="0"/>
              <a:t>: </a:t>
            </a:r>
          </a:p>
        </p:txBody>
      </p:sp>
      <p:sp>
        <p:nvSpPr>
          <p:cNvPr id="9" name="Content Placeholder 8">
            <a:extLst>
              <a:ext uri="{FF2B5EF4-FFF2-40B4-BE49-F238E27FC236}">
                <a16:creationId xmlns:a16="http://schemas.microsoft.com/office/drawing/2014/main" id="{062DFB25-E715-4BEA-8097-9D3F20EADFCE}"/>
              </a:ext>
            </a:extLst>
          </p:cNvPr>
          <p:cNvSpPr>
            <a:spLocks noGrp="1"/>
          </p:cNvSpPr>
          <p:nvPr>
            <p:ph sz="half" idx="2"/>
            <p:custDataLst>
              <p:tags r:id="rId3"/>
            </p:custDataLst>
          </p:nvPr>
        </p:nvSpPr>
        <p:spPr>
          <a:xfrm>
            <a:off x="675745" y="2514508"/>
            <a:ext cx="4185623" cy="1611631"/>
          </a:xfrm>
        </p:spPr>
        <p:txBody>
          <a:bodyPr>
            <a:normAutofit/>
          </a:bodyPr>
          <a:lstStyle/>
          <a:p>
            <a:r>
              <a:rPr lang="en-US" dirty="0" err="1"/>
              <a:t>Légumes</a:t>
            </a:r>
            <a:r>
              <a:rPr lang="en-US" dirty="0"/>
              <a:t> frais et </a:t>
            </a:r>
            <a:r>
              <a:rPr lang="en-US" dirty="0" err="1"/>
              <a:t>congelés</a:t>
            </a:r>
            <a:endParaRPr lang="en-US" dirty="0"/>
          </a:p>
          <a:p>
            <a:r>
              <a:rPr lang="fr-FR" dirty="0"/>
              <a:t>Produits en conserve dont </a:t>
            </a:r>
            <a:r>
              <a:rPr lang="fr-FR" dirty="0">
                <a:highlight>
                  <a:srgbClr val="FFFF00"/>
                </a:highlight>
              </a:rPr>
              <a:t>la teneur en sodium est inférieure ou égale à 10 % VQ (valeur quotidienne) par portion</a:t>
            </a:r>
            <a:endParaRPr lang="en-US" dirty="0">
              <a:highlight>
                <a:srgbClr val="FFFF00"/>
              </a:highlight>
            </a:endParaRPr>
          </a:p>
        </p:txBody>
      </p:sp>
      <p:sp>
        <p:nvSpPr>
          <p:cNvPr id="10" name="Text Placeholder 9">
            <a:extLst>
              <a:ext uri="{FF2B5EF4-FFF2-40B4-BE49-F238E27FC236}">
                <a16:creationId xmlns:a16="http://schemas.microsoft.com/office/drawing/2014/main" id="{4D400B90-A019-4986-9D0D-2F9C00E462BC}"/>
              </a:ext>
            </a:extLst>
          </p:cNvPr>
          <p:cNvSpPr>
            <a:spLocks noGrp="1"/>
          </p:cNvSpPr>
          <p:nvPr>
            <p:ph type="body" sz="quarter" idx="3"/>
            <p:custDataLst>
              <p:tags r:id="rId4"/>
            </p:custDataLst>
          </p:nvPr>
        </p:nvSpPr>
        <p:spPr>
          <a:xfrm>
            <a:off x="4884814" y="1652885"/>
            <a:ext cx="4185618" cy="576262"/>
          </a:xfrm>
        </p:spPr>
        <p:txBody>
          <a:bodyPr/>
          <a:lstStyle/>
          <a:p>
            <a:r>
              <a:rPr lang="en-US" dirty="0"/>
              <a:t>Ne pas </a:t>
            </a:r>
            <a:r>
              <a:rPr lang="en-US" dirty="0" err="1"/>
              <a:t>servir</a:t>
            </a:r>
            <a:r>
              <a:rPr lang="en-US" dirty="0"/>
              <a:t>:</a:t>
            </a:r>
          </a:p>
        </p:txBody>
      </p:sp>
      <p:sp>
        <p:nvSpPr>
          <p:cNvPr id="11" name="Content Placeholder 10">
            <a:extLst>
              <a:ext uri="{FF2B5EF4-FFF2-40B4-BE49-F238E27FC236}">
                <a16:creationId xmlns:a16="http://schemas.microsoft.com/office/drawing/2014/main" id="{1323D65D-38FF-44D9-B81D-6FCE6769CAB2}"/>
              </a:ext>
            </a:extLst>
          </p:cNvPr>
          <p:cNvSpPr>
            <a:spLocks noGrp="1"/>
          </p:cNvSpPr>
          <p:nvPr>
            <p:ph sz="quarter" idx="4"/>
            <p:custDataLst>
              <p:tags r:id="rId5"/>
            </p:custDataLst>
          </p:nvPr>
        </p:nvSpPr>
        <p:spPr>
          <a:xfrm>
            <a:off x="5088384" y="2491062"/>
            <a:ext cx="4817616" cy="1916817"/>
          </a:xfrm>
        </p:spPr>
        <p:txBody>
          <a:bodyPr>
            <a:normAutofit/>
          </a:bodyPr>
          <a:lstStyle/>
          <a:p>
            <a:r>
              <a:rPr lang="fr-FR" dirty="0"/>
              <a:t>Jus de légumes, y compris le jus 100 %.</a:t>
            </a:r>
          </a:p>
          <a:p>
            <a:r>
              <a:rPr lang="fr-FR" dirty="0"/>
              <a:t>Produits de pommes de terre (p. ex., frites, pommes de terre rissolées, pommes de terre instantanées)</a:t>
            </a:r>
            <a:endParaRPr lang="en-US" dirty="0"/>
          </a:p>
          <a:p>
            <a:r>
              <a:rPr lang="fr-CA" sz="1800" dirty="0">
                <a:effectLst/>
                <a:ea typeface="Calibri" panose="020F0502020204030204" pitchFamily="34" charset="0"/>
                <a:cs typeface="Times New Roman" panose="02020603050405020304" pitchFamily="18" charset="0"/>
              </a:rPr>
              <a:t>Croustilles de légumes</a:t>
            </a:r>
            <a:endParaRPr lang="en-CA" sz="1800" dirty="0">
              <a:effectLst/>
              <a:ea typeface="Calibri" panose="020F0502020204030204" pitchFamily="34" charset="0"/>
              <a:cs typeface="Times New Roman" panose="02020603050405020304" pitchFamily="18" charset="0"/>
            </a:endParaRPr>
          </a:p>
          <a:p>
            <a:endParaRPr lang="en-US" dirty="0"/>
          </a:p>
        </p:txBody>
      </p:sp>
      <p:sp>
        <p:nvSpPr>
          <p:cNvPr id="12" name="Rectangle 11">
            <a:extLst>
              <a:ext uri="{FF2B5EF4-FFF2-40B4-BE49-F238E27FC236}">
                <a16:creationId xmlns:a16="http://schemas.microsoft.com/office/drawing/2014/main" id="{94F4CB69-77FE-4C40-93EE-AFCA1B76D0F6}"/>
              </a:ext>
            </a:extLst>
          </p:cNvPr>
          <p:cNvSpPr/>
          <p:nvPr>
            <p:custDataLst>
              <p:tags r:id="rId6"/>
            </p:custDataLst>
          </p:nvPr>
        </p:nvSpPr>
        <p:spPr>
          <a:xfrm>
            <a:off x="1088571" y="6291942"/>
            <a:ext cx="10820400" cy="369332"/>
          </a:xfrm>
          <a:prstGeom prst="rect">
            <a:avLst/>
          </a:prstGeom>
        </p:spPr>
        <p:txBody>
          <a:bodyPr wrap="square">
            <a:spAutoFit/>
          </a:bodyPr>
          <a:lstStyle/>
          <a:p>
            <a:r>
              <a:rPr lang="en-US" dirty="0"/>
              <a:t> </a:t>
            </a:r>
          </a:p>
        </p:txBody>
      </p:sp>
      <p:pic>
        <p:nvPicPr>
          <p:cNvPr id="6" name="Picture 5">
            <a:extLst>
              <a:ext uri="{FF2B5EF4-FFF2-40B4-BE49-F238E27FC236}">
                <a16:creationId xmlns:a16="http://schemas.microsoft.com/office/drawing/2014/main" id="{D9618E72-B8A5-4884-A2B7-23A08151DF59}"/>
              </a:ext>
            </a:extLst>
          </p:cNvPr>
          <p:cNvPicPr>
            <a:picLocks noChangeAspect="1"/>
          </p:cNvPicPr>
          <p:nvPr>
            <p:custDataLst>
              <p:tags r:id="rId7"/>
            </p:custDataLst>
          </p:nvPr>
        </p:nvPicPr>
        <p:blipFill>
          <a:blip r:embed="rId13"/>
          <a:srcRect t="1753" b="1753"/>
          <a:stretch/>
        </p:blipFill>
        <p:spPr>
          <a:xfrm>
            <a:off x="9643619" y="1435293"/>
            <a:ext cx="2265352" cy="3240000"/>
          </a:xfrm>
          <a:prstGeom prst="rect">
            <a:avLst/>
          </a:prstGeom>
        </p:spPr>
      </p:pic>
      <p:pic>
        <p:nvPicPr>
          <p:cNvPr id="3" name="Picture 2">
            <a:extLst>
              <a:ext uri="{FF2B5EF4-FFF2-40B4-BE49-F238E27FC236}">
                <a16:creationId xmlns:a16="http://schemas.microsoft.com/office/drawing/2014/main" id="{00BB9ABD-C7BC-448E-A833-B4F23CE02D17}"/>
              </a:ext>
            </a:extLst>
          </p:cNvPr>
          <p:cNvPicPr>
            <a:picLocks noChangeAspect="1"/>
          </p:cNvPicPr>
          <p:nvPr>
            <p:custDataLst>
              <p:tags r:id="rId8"/>
            </p:custDataLst>
          </p:nvPr>
        </p:nvPicPr>
        <p:blipFill>
          <a:blip r:embed="rId14"/>
          <a:stretch>
            <a:fillRect/>
          </a:stretch>
        </p:blipFill>
        <p:spPr>
          <a:xfrm rot="5400000">
            <a:off x="2496572" y="3621612"/>
            <a:ext cx="1866481" cy="2799721"/>
          </a:xfrm>
          <a:prstGeom prst="rect">
            <a:avLst/>
          </a:prstGeom>
        </p:spPr>
      </p:pic>
      <p:pic>
        <p:nvPicPr>
          <p:cNvPr id="13" name="3-6">
            <a:hlinkClick r:id="" action="ppaction://media"/>
            <a:extLst>
              <a:ext uri="{FF2B5EF4-FFF2-40B4-BE49-F238E27FC236}">
                <a16:creationId xmlns:a16="http://schemas.microsoft.com/office/drawing/2014/main" id="{96F2BA85-7D71-4B97-9A2E-B4ED8C4D8E70}"/>
              </a:ext>
            </a:extLst>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537586" y="5682342"/>
            <a:ext cx="396000" cy="396000"/>
          </a:xfrm>
          <a:prstGeom prst="rect">
            <a:avLst/>
          </a:prstGeom>
        </p:spPr>
      </p:pic>
      <p:sp>
        <p:nvSpPr>
          <p:cNvPr id="14" name="TextBox 13">
            <a:extLst>
              <a:ext uri="{FF2B5EF4-FFF2-40B4-BE49-F238E27FC236}">
                <a16:creationId xmlns:a16="http://schemas.microsoft.com/office/drawing/2014/main" id="{FE843E82-F5CE-473C-B643-C5371D1CDA26}"/>
              </a:ext>
            </a:extLst>
          </p:cNvPr>
          <p:cNvSpPr txBox="1"/>
          <p:nvPr/>
        </p:nvSpPr>
        <p:spPr>
          <a:xfrm>
            <a:off x="1088571" y="6322720"/>
            <a:ext cx="3401367"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effectLst/>
                <a:uLnTx/>
                <a:uFillTx/>
                <a:latin typeface="Trebuchet MS" panose="020B0603020202020204"/>
                <a:ea typeface="+mn-ea"/>
                <a:cs typeface="+mn-cs"/>
                <a:hlinkClick r:id="rId16">
                  <a:extLst>
                    <a:ext uri="{A12FA001-AC4F-418D-AE19-62706E023703}">
                      <ahyp:hlinkClr xmlns:ahyp="http://schemas.microsoft.com/office/drawing/2018/hyperlinkcolor" val="tx"/>
                    </a:ext>
                  </a:extLst>
                </a:hlinkClick>
              </a:rPr>
              <a:t>Directives nutritionnelles 2020 PDF </a:t>
            </a:r>
            <a:endParaRPr kumimoji="0" lang="fr-CA" sz="1600" b="0" i="0" u="none" strike="noStrike" kern="1200" cap="none" spc="0" normalizeH="0" baseline="0" noProof="0" dirty="0">
              <a:ln>
                <a:noFill/>
              </a:ln>
              <a:effectLst/>
              <a:uLnTx/>
              <a:uFillTx/>
              <a:latin typeface="Trebuchet MS" panose="020B0603020202020204"/>
              <a:ea typeface="+mn-ea"/>
              <a:cs typeface="+mn-cs"/>
            </a:endParaRPr>
          </a:p>
        </p:txBody>
      </p:sp>
    </p:spTree>
    <p:extLst>
      <p:ext uri="{BB962C8B-B14F-4D97-AF65-F5344CB8AC3E}">
        <p14:creationId xmlns:p14="http://schemas.microsoft.com/office/powerpoint/2010/main" val="932518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77543-18D2-46B0-B8A7-AF5E8F2654D0}"/>
              </a:ext>
            </a:extLst>
          </p:cNvPr>
          <p:cNvSpPr>
            <a:spLocks noGrp="1"/>
          </p:cNvSpPr>
          <p:nvPr>
            <p:ph type="title"/>
            <p:custDataLst>
              <p:tags r:id="rId1"/>
            </p:custDataLst>
          </p:nvPr>
        </p:nvSpPr>
        <p:spPr/>
        <p:txBody>
          <a:bodyPr/>
          <a:lstStyle/>
          <a:p>
            <a:r>
              <a:rPr lang="en-US" dirty="0"/>
              <a:t>Fruits: PDF p.11</a:t>
            </a:r>
          </a:p>
        </p:txBody>
      </p:sp>
      <p:sp>
        <p:nvSpPr>
          <p:cNvPr id="3" name="Text Placeholder 2">
            <a:extLst>
              <a:ext uri="{FF2B5EF4-FFF2-40B4-BE49-F238E27FC236}">
                <a16:creationId xmlns:a16="http://schemas.microsoft.com/office/drawing/2014/main" id="{E5F1A69C-2A1D-467A-AB79-64720FCA2EC4}"/>
              </a:ext>
            </a:extLst>
          </p:cNvPr>
          <p:cNvSpPr>
            <a:spLocks noGrp="1"/>
          </p:cNvSpPr>
          <p:nvPr>
            <p:ph type="body" idx="1"/>
            <p:custDataLst>
              <p:tags r:id="rId2"/>
            </p:custDataLst>
          </p:nvPr>
        </p:nvSpPr>
        <p:spPr/>
        <p:txBody>
          <a:bodyPr/>
          <a:lstStyle/>
          <a:p>
            <a:r>
              <a:rPr lang="en-US" dirty="0" err="1"/>
              <a:t>Servir</a:t>
            </a:r>
            <a:r>
              <a:rPr lang="en-US" dirty="0"/>
              <a:t>:</a:t>
            </a:r>
          </a:p>
        </p:txBody>
      </p:sp>
      <p:sp>
        <p:nvSpPr>
          <p:cNvPr id="4" name="Content Placeholder 3">
            <a:extLst>
              <a:ext uri="{FF2B5EF4-FFF2-40B4-BE49-F238E27FC236}">
                <a16:creationId xmlns:a16="http://schemas.microsoft.com/office/drawing/2014/main" id="{42B1200F-3082-4009-84EE-FDB4066F06EA}"/>
              </a:ext>
            </a:extLst>
          </p:cNvPr>
          <p:cNvSpPr>
            <a:spLocks noGrp="1"/>
          </p:cNvSpPr>
          <p:nvPr>
            <p:ph sz="half" idx="2"/>
            <p:custDataLst>
              <p:tags r:id="rId3"/>
            </p:custDataLst>
          </p:nvPr>
        </p:nvSpPr>
        <p:spPr>
          <a:xfrm>
            <a:off x="675745" y="2737246"/>
            <a:ext cx="4185623" cy="1869924"/>
          </a:xfrm>
        </p:spPr>
        <p:txBody>
          <a:bodyPr>
            <a:normAutofit lnSpcReduction="10000"/>
          </a:bodyPr>
          <a:lstStyle/>
          <a:p>
            <a:r>
              <a:rPr lang="fr-FR" dirty="0"/>
              <a:t>Fruits frais, fruits congelés et en conserve sans sucre ajouté</a:t>
            </a:r>
          </a:p>
          <a:p>
            <a:r>
              <a:rPr lang="fr-FR" dirty="0"/>
              <a:t>Compote de pommes non sucrée ou purée de fruits</a:t>
            </a:r>
            <a:endParaRPr lang="en-US" dirty="0"/>
          </a:p>
          <a:p>
            <a:r>
              <a:rPr lang="fr-FR" dirty="0"/>
              <a:t>Fruits secs sans sucre ajouté**</a:t>
            </a:r>
            <a:endParaRPr lang="en-US" dirty="0"/>
          </a:p>
        </p:txBody>
      </p:sp>
      <p:sp>
        <p:nvSpPr>
          <p:cNvPr id="5" name="Text Placeholder 4">
            <a:extLst>
              <a:ext uri="{FF2B5EF4-FFF2-40B4-BE49-F238E27FC236}">
                <a16:creationId xmlns:a16="http://schemas.microsoft.com/office/drawing/2014/main" id="{C02589A2-FAAA-40EE-8E11-3E31700AEC6E}"/>
              </a:ext>
            </a:extLst>
          </p:cNvPr>
          <p:cNvSpPr>
            <a:spLocks noGrp="1"/>
          </p:cNvSpPr>
          <p:nvPr>
            <p:ph type="body" sz="quarter" idx="3"/>
            <p:custDataLst>
              <p:tags r:id="rId4"/>
            </p:custDataLst>
          </p:nvPr>
        </p:nvSpPr>
        <p:spPr/>
        <p:txBody>
          <a:bodyPr/>
          <a:lstStyle/>
          <a:p>
            <a:r>
              <a:rPr lang="en-US" dirty="0"/>
              <a:t>Ne pas </a:t>
            </a:r>
            <a:r>
              <a:rPr lang="en-US" dirty="0" err="1"/>
              <a:t>servir</a:t>
            </a:r>
            <a:r>
              <a:rPr lang="en-US" dirty="0"/>
              <a:t>:</a:t>
            </a:r>
          </a:p>
        </p:txBody>
      </p:sp>
      <p:sp>
        <p:nvSpPr>
          <p:cNvPr id="6" name="Content Placeholder 5">
            <a:extLst>
              <a:ext uri="{FF2B5EF4-FFF2-40B4-BE49-F238E27FC236}">
                <a16:creationId xmlns:a16="http://schemas.microsoft.com/office/drawing/2014/main" id="{016248F3-39BC-407D-9B1A-9779C399B307}"/>
              </a:ext>
            </a:extLst>
          </p:cNvPr>
          <p:cNvSpPr>
            <a:spLocks noGrp="1"/>
          </p:cNvSpPr>
          <p:nvPr>
            <p:ph sz="quarter" idx="4"/>
            <p:custDataLst>
              <p:tags r:id="rId5"/>
            </p:custDataLst>
          </p:nvPr>
        </p:nvSpPr>
        <p:spPr>
          <a:xfrm>
            <a:off x="5088384" y="2737245"/>
            <a:ext cx="4908105" cy="2082131"/>
          </a:xfrm>
        </p:spPr>
        <p:txBody>
          <a:bodyPr>
            <a:normAutofit lnSpcReduction="10000"/>
          </a:bodyPr>
          <a:lstStyle/>
          <a:p>
            <a:r>
              <a:rPr lang="fr-FR" dirty="0">
                <a:highlight>
                  <a:srgbClr val="FFFF00"/>
                </a:highlight>
              </a:rPr>
              <a:t>Jus de fruits</a:t>
            </a:r>
            <a:r>
              <a:rPr lang="fr-FR" dirty="0"/>
              <a:t>, y compris les boissons telles que les boissons aux fruits, les punchs, les cocktails.</a:t>
            </a:r>
            <a:endParaRPr lang="en-US" dirty="0"/>
          </a:p>
          <a:p>
            <a:r>
              <a:rPr lang="fr-FR" dirty="0"/>
              <a:t>Les produits à base de fruits transformés avec du sucre ajouté : </a:t>
            </a:r>
            <a:endParaRPr lang="en-US" dirty="0"/>
          </a:p>
          <a:p>
            <a:pPr lvl="1"/>
            <a:r>
              <a:rPr lang="en-US" dirty="0"/>
              <a:t>P. ex.</a:t>
            </a:r>
            <a:r>
              <a:rPr lang="fr-FR" dirty="0"/>
              <a:t>Cuirs de fruits, croustilles de fruits ou rouleaux aromatisés aux fruits. </a:t>
            </a:r>
            <a:endParaRPr lang="en-US" dirty="0"/>
          </a:p>
        </p:txBody>
      </p:sp>
      <p:pic>
        <p:nvPicPr>
          <p:cNvPr id="10" name="Picture 9">
            <a:extLst>
              <a:ext uri="{FF2B5EF4-FFF2-40B4-BE49-F238E27FC236}">
                <a16:creationId xmlns:a16="http://schemas.microsoft.com/office/drawing/2014/main" id="{77F2D53D-12AE-4AA7-9685-8EEB8CB782EC}"/>
              </a:ext>
            </a:extLst>
          </p:cNvPr>
          <p:cNvPicPr>
            <a:picLocks noChangeAspect="1"/>
          </p:cNvPicPr>
          <p:nvPr>
            <p:custDataLst>
              <p:tags r:id="rId6"/>
            </p:custDataLst>
          </p:nvPr>
        </p:nvPicPr>
        <p:blipFill>
          <a:blip r:embed="rId14"/>
          <a:srcRect/>
          <a:stretch/>
        </p:blipFill>
        <p:spPr>
          <a:xfrm>
            <a:off x="9228130" y="4607170"/>
            <a:ext cx="1763734" cy="2052000"/>
          </a:xfrm>
          <a:prstGeom prst="rect">
            <a:avLst/>
          </a:prstGeom>
        </p:spPr>
      </p:pic>
      <p:pic>
        <p:nvPicPr>
          <p:cNvPr id="11" name="Picture 10">
            <a:extLst>
              <a:ext uri="{FF2B5EF4-FFF2-40B4-BE49-F238E27FC236}">
                <a16:creationId xmlns:a16="http://schemas.microsoft.com/office/drawing/2014/main" id="{B5259916-092E-42D4-8E77-37EA8238A938}"/>
              </a:ext>
            </a:extLst>
          </p:cNvPr>
          <p:cNvPicPr>
            <a:picLocks noChangeAspect="1"/>
          </p:cNvPicPr>
          <p:nvPr>
            <p:custDataLst>
              <p:tags r:id="rId7"/>
            </p:custDataLst>
          </p:nvPr>
        </p:nvPicPr>
        <p:blipFill>
          <a:blip r:embed="rId15"/>
          <a:srcRect/>
          <a:stretch/>
        </p:blipFill>
        <p:spPr>
          <a:xfrm>
            <a:off x="10223505" y="609600"/>
            <a:ext cx="1774283" cy="2484000"/>
          </a:xfrm>
          <a:prstGeom prst="rect">
            <a:avLst/>
          </a:prstGeom>
        </p:spPr>
      </p:pic>
      <p:pic>
        <p:nvPicPr>
          <p:cNvPr id="12" name="Picture 11">
            <a:extLst>
              <a:ext uri="{FF2B5EF4-FFF2-40B4-BE49-F238E27FC236}">
                <a16:creationId xmlns:a16="http://schemas.microsoft.com/office/drawing/2014/main" id="{A7A9823B-013A-438F-8A9E-1E549F3E8978}"/>
              </a:ext>
            </a:extLst>
          </p:cNvPr>
          <p:cNvPicPr>
            <a:picLocks noChangeAspect="1"/>
          </p:cNvPicPr>
          <p:nvPr>
            <p:custDataLst>
              <p:tags r:id="rId8"/>
            </p:custDataLst>
          </p:nvPr>
        </p:nvPicPr>
        <p:blipFill>
          <a:blip r:embed="rId16"/>
          <a:stretch>
            <a:fillRect/>
          </a:stretch>
        </p:blipFill>
        <p:spPr>
          <a:xfrm>
            <a:off x="3601119" y="4819376"/>
            <a:ext cx="991510" cy="991510"/>
          </a:xfrm>
          <a:prstGeom prst="rect">
            <a:avLst/>
          </a:prstGeom>
        </p:spPr>
      </p:pic>
      <p:pic>
        <p:nvPicPr>
          <p:cNvPr id="13" name="Picture 12">
            <a:extLst>
              <a:ext uri="{FF2B5EF4-FFF2-40B4-BE49-F238E27FC236}">
                <a16:creationId xmlns:a16="http://schemas.microsoft.com/office/drawing/2014/main" id="{B824149F-65E5-4628-9B42-15B841EC8977}"/>
              </a:ext>
            </a:extLst>
          </p:cNvPr>
          <p:cNvPicPr>
            <a:picLocks noChangeAspect="1"/>
          </p:cNvPicPr>
          <p:nvPr>
            <p:custDataLst>
              <p:tags r:id="rId9"/>
            </p:custDataLst>
          </p:nvPr>
        </p:nvPicPr>
        <p:blipFill>
          <a:blip r:embed="rId17"/>
          <a:stretch>
            <a:fillRect/>
          </a:stretch>
        </p:blipFill>
        <p:spPr>
          <a:xfrm>
            <a:off x="1336514" y="4872316"/>
            <a:ext cx="1581485" cy="885631"/>
          </a:xfrm>
          <a:prstGeom prst="rect">
            <a:avLst/>
          </a:prstGeom>
        </p:spPr>
      </p:pic>
      <p:pic>
        <p:nvPicPr>
          <p:cNvPr id="15" name="3-7">
            <a:hlinkClick r:id="" action="ppaction://media"/>
            <a:extLst>
              <a:ext uri="{FF2B5EF4-FFF2-40B4-BE49-F238E27FC236}">
                <a16:creationId xmlns:a16="http://schemas.microsoft.com/office/drawing/2014/main" id="{64631807-7DEB-4EE7-95C2-0B707ABF651F}"/>
              </a:ext>
            </a:extLst>
          </p:cNvPr>
          <p:cNvPicPr>
            <a:picLocks noChangeAspect="1"/>
          </p:cNvPicPr>
          <p:nvPr>
            <a:audioFile r:link="rId10"/>
            <p:extLst>
              <p:ext uri="{DAA4B4D4-6D71-4841-9C94-3DE7FCFB9230}">
                <p14:media xmlns:p14="http://schemas.microsoft.com/office/powerpoint/2010/main" r:embed="rId11">
                  <p14:trim st="1305"/>
                </p14:media>
              </p:ext>
            </p:extLst>
          </p:nvPr>
        </p:nvPicPr>
        <p:blipFill>
          <a:blip r:embed="rId18"/>
          <a:stretch>
            <a:fillRect/>
          </a:stretch>
        </p:blipFill>
        <p:spPr>
          <a:xfrm>
            <a:off x="590536" y="5633170"/>
            <a:ext cx="396000" cy="396000"/>
          </a:xfrm>
          <a:prstGeom prst="rect">
            <a:avLst/>
          </a:prstGeom>
        </p:spPr>
      </p:pic>
      <p:sp>
        <p:nvSpPr>
          <p:cNvPr id="14" name="TextBox 13">
            <a:extLst>
              <a:ext uri="{FF2B5EF4-FFF2-40B4-BE49-F238E27FC236}">
                <a16:creationId xmlns:a16="http://schemas.microsoft.com/office/drawing/2014/main" id="{226894BB-2AB1-4148-88A5-D2CA340509C7}"/>
              </a:ext>
            </a:extLst>
          </p:cNvPr>
          <p:cNvSpPr txBox="1"/>
          <p:nvPr/>
        </p:nvSpPr>
        <p:spPr>
          <a:xfrm>
            <a:off x="1200136" y="6284277"/>
            <a:ext cx="3392493"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effectLst/>
                <a:uLnTx/>
                <a:uFillTx/>
                <a:latin typeface="Trebuchet MS" panose="020B0603020202020204"/>
                <a:ea typeface="+mn-ea"/>
                <a:cs typeface="+mn-cs"/>
                <a:hlinkClick r:id="rId19">
                  <a:extLst>
                    <a:ext uri="{A12FA001-AC4F-418D-AE19-62706E023703}">
                      <ahyp:hlinkClr xmlns:ahyp="http://schemas.microsoft.com/office/drawing/2018/hyperlinkcolor" val="tx"/>
                    </a:ext>
                  </a:extLst>
                </a:hlinkClick>
              </a:rPr>
              <a:t>Directives nutritionnelles 2020 PDF </a:t>
            </a:r>
            <a:endParaRPr kumimoji="0" lang="fr-CA" sz="1600" b="0" i="0" u="none" strike="noStrike" kern="1200" cap="none" spc="0" normalizeH="0" baseline="0" noProof="0" dirty="0">
              <a:ln>
                <a:noFill/>
              </a:ln>
              <a:effectLst/>
              <a:uLnTx/>
              <a:uFillTx/>
              <a:latin typeface="Trebuchet MS" panose="020B0603020202020204"/>
              <a:ea typeface="+mn-ea"/>
              <a:cs typeface="+mn-cs"/>
            </a:endParaRPr>
          </a:p>
        </p:txBody>
      </p:sp>
    </p:spTree>
    <p:extLst>
      <p:ext uri="{BB962C8B-B14F-4D97-AF65-F5344CB8AC3E}">
        <p14:creationId xmlns:p14="http://schemas.microsoft.com/office/powerpoint/2010/main" val="250875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99"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1C48B5D-AAB4-4EC3-B4EE-1B7E04206FE5}"/>
              </a:ext>
            </a:extLst>
          </p:cNvPr>
          <p:cNvSpPr>
            <a:spLocks noGrp="1"/>
          </p:cNvSpPr>
          <p:nvPr>
            <p:ph type="title"/>
            <p:custDataLst>
              <p:tags r:id="rId1"/>
            </p:custDataLst>
          </p:nvPr>
        </p:nvSpPr>
        <p:spPr>
          <a:xfrm>
            <a:off x="360812" y="566058"/>
            <a:ext cx="9392789" cy="1320800"/>
          </a:xfrm>
        </p:spPr>
        <p:txBody>
          <a:bodyPr/>
          <a:lstStyle/>
          <a:p>
            <a:r>
              <a:rPr lang="fr-FR" dirty="0"/>
              <a:t>Grains entiers : Pains, céréales, pâtisseries, collations, etc. </a:t>
            </a:r>
            <a:r>
              <a:rPr lang="en-US" dirty="0"/>
              <a:t> </a:t>
            </a:r>
          </a:p>
        </p:txBody>
      </p:sp>
      <p:sp>
        <p:nvSpPr>
          <p:cNvPr id="13" name="Text Placeholder 12">
            <a:extLst>
              <a:ext uri="{FF2B5EF4-FFF2-40B4-BE49-F238E27FC236}">
                <a16:creationId xmlns:a16="http://schemas.microsoft.com/office/drawing/2014/main" id="{8276D4F0-DDC1-4139-A1D2-EAF8941E29B5}"/>
              </a:ext>
            </a:extLst>
          </p:cNvPr>
          <p:cNvSpPr>
            <a:spLocks noGrp="1"/>
          </p:cNvSpPr>
          <p:nvPr>
            <p:ph type="body" idx="1"/>
            <p:custDataLst>
              <p:tags r:id="rId2"/>
            </p:custDataLst>
          </p:nvPr>
        </p:nvSpPr>
        <p:spPr>
          <a:xfrm>
            <a:off x="675745" y="2160983"/>
            <a:ext cx="1762655" cy="576262"/>
          </a:xfrm>
        </p:spPr>
        <p:txBody>
          <a:bodyPr/>
          <a:lstStyle/>
          <a:p>
            <a:r>
              <a:rPr lang="en-US" dirty="0"/>
              <a:t>Directives : </a:t>
            </a:r>
          </a:p>
        </p:txBody>
      </p:sp>
      <p:sp>
        <p:nvSpPr>
          <p:cNvPr id="14" name="Content Placeholder 13">
            <a:extLst>
              <a:ext uri="{FF2B5EF4-FFF2-40B4-BE49-F238E27FC236}">
                <a16:creationId xmlns:a16="http://schemas.microsoft.com/office/drawing/2014/main" id="{FED6C40D-D3EC-49A8-B1A0-664050EED202}"/>
              </a:ext>
            </a:extLst>
          </p:cNvPr>
          <p:cNvSpPr>
            <a:spLocks noGrp="1"/>
          </p:cNvSpPr>
          <p:nvPr>
            <p:ph sz="half" idx="2"/>
            <p:custDataLst>
              <p:tags r:id="rId3"/>
            </p:custDataLst>
          </p:nvPr>
        </p:nvSpPr>
        <p:spPr>
          <a:xfrm>
            <a:off x="675746" y="2737246"/>
            <a:ext cx="7865504" cy="2660768"/>
          </a:xfrm>
        </p:spPr>
        <p:txBody>
          <a:bodyPr/>
          <a:lstStyle/>
          <a:p>
            <a:r>
              <a:rPr lang="fr-FR" dirty="0"/>
              <a:t>Les grains entiers, le blé entier ou le son sont les premiers sur la liste des ingrédients</a:t>
            </a:r>
            <a:endParaRPr lang="en-US" dirty="0"/>
          </a:p>
          <a:p>
            <a:pPr marL="0" indent="0" algn="ctr">
              <a:buNone/>
            </a:pPr>
            <a:r>
              <a:rPr lang="en-US" dirty="0">
                <a:solidFill>
                  <a:srgbClr val="FF0000"/>
                </a:solidFill>
              </a:rPr>
              <a:t>ET</a:t>
            </a:r>
            <a:r>
              <a:rPr lang="en-US" dirty="0"/>
              <a:t> </a:t>
            </a:r>
          </a:p>
          <a:p>
            <a:r>
              <a:rPr lang="fr-FR" dirty="0"/>
              <a:t>Le sodium est inférieur ou égal à 10 % de la VQ (valeur quotidienne) par portion</a:t>
            </a:r>
            <a:endParaRPr lang="en-US" dirty="0"/>
          </a:p>
          <a:p>
            <a:pPr marL="0" indent="0" algn="ctr">
              <a:buNone/>
            </a:pPr>
            <a:r>
              <a:rPr lang="en-US" dirty="0">
                <a:solidFill>
                  <a:srgbClr val="FF0000"/>
                </a:solidFill>
              </a:rPr>
              <a:t> ET</a:t>
            </a:r>
          </a:p>
          <a:p>
            <a:r>
              <a:rPr lang="fr-FR" dirty="0"/>
              <a:t>Le sucre est inférieur ou égal à 8 grammes par portion de 30 grammes</a:t>
            </a:r>
            <a:endParaRPr lang="en-US" dirty="0"/>
          </a:p>
        </p:txBody>
      </p:sp>
      <p:pic>
        <p:nvPicPr>
          <p:cNvPr id="2" name="Picture 1">
            <a:extLst>
              <a:ext uri="{FF2B5EF4-FFF2-40B4-BE49-F238E27FC236}">
                <a16:creationId xmlns:a16="http://schemas.microsoft.com/office/drawing/2014/main" id="{224E2469-D890-4DCC-AB64-809FFDEBF417}"/>
              </a:ext>
            </a:extLst>
          </p:cNvPr>
          <p:cNvPicPr>
            <a:picLocks noChangeAspect="1"/>
          </p:cNvPicPr>
          <p:nvPr>
            <p:custDataLst>
              <p:tags r:id="rId4"/>
            </p:custDataLst>
          </p:nvPr>
        </p:nvPicPr>
        <p:blipFill>
          <a:blip r:embed="rId14"/>
          <a:stretch>
            <a:fillRect/>
          </a:stretch>
        </p:blipFill>
        <p:spPr>
          <a:xfrm>
            <a:off x="9024625" y="1480084"/>
            <a:ext cx="2664183" cy="3883489"/>
          </a:xfrm>
          <a:prstGeom prst="rect">
            <a:avLst/>
          </a:prstGeom>
        </p:spPr>
      </p:pic>
      <p:sp>
        <p:nvSpPr>
          <p:cNvPr id="3" name="Star: 5 Points 2">
            <a:extLst>
              <a:ext uri="{FF2B5EF4-FFF2-40B4-BE49-F238E27FC236}">
                <a16:creationId xmlns:a16="http://schemas.microsoft.com/office/drawing/2014/main" id="{E390A1FC-0664-403E-B5E6-FE94C925174E}"/>
              </a:ext>
            </a:extLst>
          </p:cNvPr>
          <p:cNvSpPr/>
          <p:nvPr>
            <p:custDataLst>
              <p:tags r:id="rId5"/>
            </p:custDataLst>
          </p:nvPr>
        </p:nvSpPr>
        <p:spPr>
          <a:xfrm>
            <a:off x="8519479" y="4019971"/>
            <a:ext cx="413657" cy="369332"/>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tar: 5 Points 8">
            <a:extLst>
              <a:ext uri="{FF2B5EF4-FFF2-40B4-BE49-F238E27FC236}">
                <a16:creationId xmlns:a16="http://schemas.microsoft.com/office/drawing/2014/main" id="{FF500491-8823-4EA1-A88E-364211712612}"/>
              </a:ext>
            </a:extLst>
          </p:cNvPr>
          <p:cNvSpPr/>
          <p:nvPr>
            <p:custDataLst>
              <p:tags r:id="rId6"/>
            </p:custDataLst>
          </p:nvPr>
        </p:nvSpPr>
        <p:spPr>
          <a:xfrm>
            <a:off x="8541249" y="3421829"/>
            <a:ext cx="413657" cy="369332"/>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A7EACE20-2629-46E0-ABFA-5D06526EFB14}"/>
              </a:ext>
            </a:extLst>
          </p:cNvPr>
          <p:cNvSpPr/>
          <p:nvPr>
            <p:custDataLst>
              <p:tags r:id="rId7"/>
            </p:custDataLst>
          </p:nvPr>
        </p:nvSpPr>
        <p:spPr>
          <a:xfrm>
            <a:off x="11098565" y="3468957"/>
            <a:ext cx="417690" cy="2750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5E96535-EE05-4754-B387-20100A44EDFD}"/>
              </a:ext>
            </a:extLst>
          </p:cNvPr>
          <p:cNvSpPr/>
          <p:nvPr>
            <p:custDataLst>
              <p:tags r:id="rId8"/>
            </p:custDataLst>
          </p:nvPr>
        </p:nvSpPr>
        <p:spPr>
          <a:xfrm>
            <a:off x="11098565" y="4097211"/>
            <a:ext cx="417690" cy="2750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927EAEB9-862B-4E8E-AAC9-3F3E3C5D6B37}"/>
              </a:ext>
            </a:extLst>
          </p:cNvPr>
          <p:cNvSpPr/>
          <p:nvPr>
            <p:custDataLst>
              <p:tags r:id="rId9"/>
            </p:custDataLst>
          </p:nvPr>
        </p:nvSpPr>
        <p:spPr>
          <a:xfrm>
            <a:off x="8512432" y="1976317"/>
            <a:ext cx="413657" cy="369332"/>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3-8">
            <a:hlinkClick r:id="" action="ppaction://media"/>
            <a:extLst>
              <a:ext uri="{FF2B5EF4-FFF2-40B4-BE49-F238E27FC236}">
                <a16:creationId xmlns:a16="http://schemas.microsoft.com/office/drawing/2014/main" id="{D22FFF79-51A4-452E-9D6C-4216692C670C}"/>
              </a:ext>
            </a:extLst>
          </p:cNvPr>
          <p:cNvPicPr>
            <a:picLocks noChangeAspect="1"/>
          </p:cNvPicPr>
          <p:nvPr>
            <a:audioFile r:link="rId10"/>
            <p:extLst>
              <p:ext uri="{DAA4B4D4-6D71-4841-9C94-3DE7FCFB9230}">
                <p14:media xmlns:p14="http://schemas.microsoft.com/office/powerpoint/2010/main" r:embed="rId11">
                  <p14:trim st="1105" end="1680.4625"/>
                </p14:media>
              </p:ext>
            </p:extLst>
          </p:nvPr>
        </p:nvPicPr>
        <p:blipFill>
          <a:blip r:embed="rId15"/>
          <a:stretch>
            <a:fillRect/>
          </a:stretch>
        </p:blipFill>
        <p:spPr>
          <a:xfrm>
            <a:off x="854572" y="5623398"/>
            <a:ext cx="396000" cy="396000"/>
          </a:xfrm>
          <a:prstGeom prst="rect">
            <a:avLst/>
          </a:prstGeom>
        </p:spPr>
      </p:pic>
      <p:sp>
        <p:nvSpPr>
          <p:cNvPr id="15" name="TextBox 14">
            <a:extLst>
              <a:ext uri="{FF2B5EF4-FFF2-40B4-BE49-F238E27FC236}">
                <a16:creationId xmlns:a16="http://schemas.microsoft.com/office/drawing/2014/main" id="{6AAA66B9-C861-49EB-965D-5320D46707F6}"/>
              </a:ext>
            </a:extLst>
          </p:cNvPr>
          <p:cNvSpPr txBox="1"/>
          <p:nvPr/>
        </p:nvSpPr>
        <p:spPr>
          <a:xfrm>
            <a:off x="1151792" y="6291942"/>
            <a:ext cx="350227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effectLst/>
                <a:uLnTx/>
                <a:uFillTx/>
                <a:latin typeface="Trebuchet MS" panose="020B0603020202020204"/>
                <a:ea typeface="+mn-ea"/>
                <a:cs typeface="+mn-cs"/>
                <a:hlinkClick r:id="rId16">
                  <a:extLst>
                    <a:ext uri="{A12FA001-AC4F-418D-AE19-62706E023703}">
                      <ahyp:hlinkClr xmlns:ahyp="http://schemas.microsoft.com/office/drawing/2018/hyperlinkcolor" val="tx"/>
                    </a:ext>
                  </a:extLst>
                </a:hlinkClick>
              </a:rPr>
              <a:t>Directives nutritionnelles 2020 PDF </a:t>
            </a:r>
            <a:endParaRPr kumimoji="0" lang="fr-CA" sz="1600" b="0" i="0" u="none" strike="noStrike" kern="1200" cap="none" spc="0" normalizeH="0" baseline="0" noProof="0" dirty="0">
              <a:ln>
                <a:noFill/>
              </a:ln>
              <a:effectLst/>
              <a:uLnTx/>
              <a:uFillTx/>
              <a:latin typeface="Trebuchet MS" panose="020B0603020202020204"/>
              <a:ea typeface="+mn-ea"/>
              <a:cs typeface="+mn-cs"/>
            </a:endParaRPr>
          </a:p>
        </p:txBody>
      </p:sp>
    </p:spTree>
    <p:extLst>
      <p:ext uri="{BB962C8B-B14F-4D97-AF65-F5344CB8AC3E}">
        <p14:creationId xmlns:p14="http://schemas.microsoft.com/office/powerpoint/2010/main" val="208264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CA7C-701E-4E08-8491-F86BE1C7217C}"/>
              </a:ext>
            </a:extLst>
          </p:cNvPr>
          <p:cNvSpPr>
            <a:spLocks noGrp="1"/>
          </p:cNvSpPr>
          <p:nvPr>
            <p:ph type="title"/>
            <p:custDataLst>
              <p:tags r:id="rId1"/>
            </p:custDataLst>
          </p:nvPr>
        </p:nvSpPr>
        <p:spPr>
          <a:xfrm>
            <a:off x="677334" y="609600"/>
            <a:ext cx="8596668" cy="750277"/>
          </a:xfrm>
        </p:spPr>
        <p:txBody>
          <a:bodyPr/>
          <a:lstStyle/>
          <a:p>
            <a:r>
              <a:rPr lang="en-CA" dirty="0" err="1"/>
              <a:t>Produits</a:t>
            </a:r>
            <a:r>
              <a:rPr lang="en-CA" dirty="0"/>
              <a:t> </a:t>
            </a:r>
            <a:r>
              <a:rPr lang="en-CA" dirty="0" err="1"/>
              <a:t>panifiés</a:t>
            </a:r>
            <a:r>
              <a:rPr lang="en-US" dirty="0"/>
              <a:t>: PDF p.12</a:t>
            </a:r>
          </a:p>
        </p:txBody>
      </p:sp>
      <p:sp>
        <p:nvSpPr>
          <p:cNvPr id="3" name="Text Placeholder 2">
            <a:extLst>
              <a:ext uri="{FF2B5EF4-FFF2-40B4-BE49-F238E27FC236}">
                <a16:creationId xmlns:a16="http://schemas.microsoft.com/office/drawing/2014/main" id="{A0FFE5D8-4AEB-497A-B462-05D60BD1335B}"/>
              </a:ext>
            </a:extLst>
          </p:cNvPr>
          <p:cNvSpPr>
            <a:spLocks noGrp="1"/>
          </p:cNvSpPr>
          <p:nvPr>
            <p:ph type="body" idx="1"/>
            <p:custDataLst>
              <p:tags r:id="rId2"/>
            </p:custDataLst>
          </p:nvPr>
        </p:nvSpPr>
        <p:spPr/>
        <p:txBody>
          <a:bodyPr/>
          <a:lstStyle/>
          <a:p>
            <a:r>
              <a:rPr lang="en-US" dirty="0" err="1"/>
              <a:t>Servir</a:t>
            </a:r>
            <a:endParaRPr lang="en-US" dirty="0"/>
          </a:p>
        </p:txBody>
      </p:sp>
      <p:sp>
        <p:nvSpPr>
          <p:cNvPr id="4" name="Content Placeholder 3">
            <a:extLst>
              <a:ext uri="{FF2B5EF4-FFF2-40B4-BE49-F238E27FC236}">
                <a16:creationId xmlns:a16="http://schemas.microsoft.com/office/drawing/2014/main" id="{58D8BC21-2970-4E76-964E-164C2D8471E6}"/>
              </a:ext>
            </a:extLst>
          </p:cNvPr>
          <p:cNvSpPr>
            <a:spLocks noGrp="1"/>
          </p:cNvSpPr>
          <p:nvPr>
            <p:ph sz="half" idx="2"/>
            <p:custDataLst>
              <p:tags r:id="rId3"/>
            </p:custDataLst>
          </p:nvPr>
        </p:nvSpPr>
        <p:spPr>
          <a:xfrm>
            <a:off x="448728" y="2737245"/>
            <a:ext cx="4639654" cy="1405557"/>
          </a:xfrm>
        </p:spPr>
        <p:txBody>
          <a:bodyPr/>
          <a:lstStyle/>
          <a:p>
            <a:r>
              <a:rPr lang="fr-FR" dirty="0"/>
              <a:t>Pains complets ou de blé entier, petits pains, bagels, petits pains, etc.</a:t>
            </a:r>
            <a:endParaRPr lang="en-US" dirty="0"/>
          </a:p>
          <a:p>
            <a:r>
              <a:rPr lang="fr-FR" dirty="0"/>
              <a:t>Crêpes ou gaufres à base de céréales complètes ou de blé complet</a:t>
            </a:r>
            <a:endParaRPr lang="en-US" dirty="0"/>
          </a:p>
        </p:txBody>
      </p:sp>
      <p:sp>
        <p:nvSpPr>
          <p:cNvPr id="5" name="Text Placeholder 4">
            <a:extLst>
              <a:ext uri="{FF2B5EF4-FFF2-40B4-BE49-F238E27FC236}">
                <a16:creationId xmlns:a16="http://schemas.microsoft.com/office/drawing/2014/main" id="{C49541C2-5DC4-42EA-A7BD-4ABD57C4C9C1}"/>
              </a:ext>
            </a:extLst>
          </p:cNvPr>
          <p:cNvSpPr>
            <a:spLocks noGrp="1"/>
          </p:cNvSpPr>
          <p:nvPr>
            <p:ph type="body" sz="quarter" idx="3"/>
            <p:custDataLst>
              <p:tags r:id="rId4"/>
            </p:custDataLst>
          </p:nvPr>
        </p:nvSpPr>
        <p:spPr/>
        <p:txBody>
          <a:bodyPr/>
          <a:lstStyle/>
          <a:p>
            <a:r>
              <a:rPr lang="en-US" dirty="0"/>
              <a:t>Ne pas </a:t>
            </a:r>
            <a:r>
              <a:rPr lang="en-US" dirty="0" err="1"/>
              <a:t>servir</a:t>
            </a:r>
            <a:endParaRPr lang="en-US" dirty="0"/>
          </a:p>
        </p:txBody>
      </p:sp>
      <p:sp>
        <p:nvSpPr>
          <p:cNvPr id="6" name="Content Placeholder 5">
            <a:extLst>
              <a:ext uri="{FF2B5EF4-FFF2-40B4-BE49-F238E27FC236}">
                <a16:creationId xmlns:a16="http://schemas.microsoft.com/office/drawing/2014/main" id="{1E82CDB8-3439-4C0C-9987-D84796A2FB86}"/>
              </a:ext>
            </a:extLst>
          </p:cNvPr>
          <p:cNvSpPr>
            <a:spLocks noGrp="1"/>
          </p:cNvSpPr>
          <p:nvPr>
            <p:ph sz="quarter" idx="4"/>
            <p:custDataLst>
              <p:tags r:id="rId5"/>
            </p:custDataLst>
          </p:nvPr>
        </p:nvSpPr>
        <p:spPr>
          <a:xfrm>
            <a:off x="5088384" y="2737246"/>
            <a:ext cx="5356878" cy="1711608"/>
          </a:xfrm>
        </p:spPr>
        <p:txBody>
          <a:bodyPr/>
          <a:lstStyle/>
          <a:p>
            <a:r>
              <a:rPr lang="fr-FR" dirty="0"/>
              <a:t>Farine de blé enrichie ou pain multigrains, bagel, brioches etc.</a:t>
            </a:r>
            <a:r>
              <a:rPr lang="en-US" dirty="0"/>
              <a:t> </a:t>
            </a:r>
          </a:p>
          <a:p>
            <a:r>
              <a:rPr lang="fr-FR" dirty="0"/>
              <a:t>Pains, </a:t>
            </a:r>
            <a:r>
              <a:rPr lang="fr-FR" dirty="0" err="1"/>
              <a:t>naans</a:t>
            </a:r>
            <a:r>
              <a:rPr lang="fr-FR" dirty="0"/>
              <a:t> et bagels aromatisés ou enrobés de sucre (p. ex. cannelle, raisins secs, bleuets)</a:t>
            </a:r>
            <a:endParaRPr lang="en-US" dirty="0"/>
          </a:p>
        </p:txBody>
      </p:sp>
      <p:pic>
        <p:nvPicPr>
          <p:cNvPr id="9" name="Picture 8">
            <a:extLst>
              <a:ext uri="{FF2B5EF4-FFF2-40B4-BE49-F238E27FC236}">
                <a16:creationId xmlns:a16="http://schemas.microsoft.com/office/drawing/2014/main" id="{27CDBEF9-850C-41FF-97F5-7464C637A3AE}"/>
              </a:ext>
            </a:extLst>
          </p:cNvPr>
          <p:cNvPicPr>
            <a:picLocks noChangeAspect="1"/>
          </p:cNvPicPr>
          <p:nvPr>
            <p:custDataLst>
              <p:tags r:id="rId6"/>
            </p:custDataLst>
          </p:nvPr>
        </p:nvPicPr>
        <p:blipFill>
          <a:blip r:embed="rId13"/>
          <a:stretch>
            <a:fillRect/>
          </a:stretch>
        </p:blipFill>
        <p:spPr>
          <a:xfrm>
            <a:off x="1872971" y="4713296"/>
            <a:ext cx="1296000" cy="1296000"/>
          </a:xfrm>
          <a:prstGeom prst="rect">
            <a:avLst/>
          </a:prstGeom>
        </p:spPr>
      </p:pic>
      <p:pic>
        <p:nvPicPr>
          <p:cNvPr id="10" name="Picture 9">
            <a:extLst>
              <a:ext uri="{FF2B5EF4-FFF2-40B4-BE49-F238E27FC236}">
                <a16:creationId xmlns:a16="http://schemas.microsoft.com/office/drawing/2014/main" id="{953CDF93-4027-46D3-93B8-90FC7944B391}"/>
              </a:ext>
            </a:extLst>
          </p:cNvPr>
          <p:cNvPicPr>
            <a:picLocks noChangeAspect="1"/>
          </p:cNvPicPr>
          <p:nvPr>
            <p:custDataLst>
              <p:tags r:id="rId7"/>
            </p:custDataLst>
          </p:nvPr>
        </p:nvPicPr>
        <p:blipFill>
          <a:blip r:embed="rId14"/>
          <a:srcRect/>
          <a:stretch/>
        </p:blipFill>
        <p:spPr>
          <a:xfrm>
            <a:off x="9822378" y="4022800"/>
            <a:ext cx="1245767" cy="2232000"/>
          </a:xfrm>
          <a:prstGeom prst="rect">
            <a:avLst/>
          </a:prstGeom>
        </p:spPr>
      </p:pic>
      <p:pic>
        <p:nvPicPr>
          <p:cNvPr id="11" name="Picture 10">
            <a:extLst>
              <a:ext uri="{FF2B5EF4-FFF2-40B4-BE49-F238E27FC236}">
                <a16:creationId xmlns:a16="http://schemas.microsoft.com/office/drawing/2014/main" id="{F0DA3FA4-7ACB-4EA8-8DD6-15D27B416CBA}"/>
              </a:ext>
            </a:extLst>
          </p:cNvPr>
          <p:cNvPicPr>
            <a:picLocks noChangeAspect="1"/>
          </p:cNvPicPr>
          <p:nvPr>
            <p:custDataLst>
              <p:tags r:id="rId8"/>
            </p:custDataLst>
          </p:nvPr>
        </p:nvPicPr>
        <p:blipFill>
          <a:blip r:embed="rId15"/>
          <a:stretch>
            <a:fillRect/>
          </a:stretch>
        </p:blipFill>
        <p:spPr>
          <a:xfrm>
            <a:off x="6365443" y="4595343"/>
            <a:ext cx="1631497" cy="1631497"/>
          </a:xfrm>
          <a:prstGeom prst="rect">
            <a:avLst/>
          </a:prstGeom>
        </p:spPr>
      </p:pic>
      <p:sp>
        <p:nvSpPr>
          <p:cNvPr id="15" name="TextBox 14">
            <a:extLst>
              <a:ext uri="{FF2B5EF4-FFF2-40B4-BE49-F238E27FC236}">
                <a16:creationId xmlns:a16="http://schemas.microsoft.com/office/drawing/2014/main" id="{1618831C-09CF-4E37-BB81-28290F03B4F6}"/>
              </a:ext>
            </a:extLst>
          </p:cNvPr>
          <p:cNvSpPr txBox="1"/>
          <p:nvPr/>
        </p:nvSpPr>
        <p:spPr>
          <a:xfrm>
            <a:off x="1026882" y="6254800"/>
            <a:ext cx="346305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1600" b="0" i="0" u="none" strike="noStrike" kern="1200" cap="none" spc="0" normalizeH="0" baseline="0" noProof="0" dirty="0">
                <a:ln>
                  <a:noFill/>
                </a:ln>
                <a:solidFill>
                  <a:prstClr val="black"/>
                </a:solidFill>
                <a:effectLst/>
                <a:uLnTx/>
                <a:uFillTx/>
                <a:latin typeface="Trebuchet MS" panose="020B0603020202020204"/>
                <a:ea typeface="+mn-ea"/>
                <a:cs typeface="+mn-cs"/>
                <a:hlinkClick r:id="rId16">
                  <a:extLst>
                    <a:ext uri="{A12FA001-AC4F-418D-AE19-62706E023703}">
                      <ahyp:hlinkClr xmlns:ahyp="http://schemas.microsoft.com/office/drawing/2018/hyperlinkcolor" val="tx"/>
                    </a:ext>
                  </a:extLst>
                </a:hlinkClick>
              </a:rPr>
              <a:t>Directives nutritionnelles 2020 PDF </a:t>
            </a:r>
            <a:endParaRPr kumimoji="0" lang="fr-CA" sz="16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8" name="3-9a">
            <a:hlinkClick r:id="" action="ppaction://media"/>
            <a:extLst>
              <a:ext uri="{FF2B5EF4-FFF2-40B4-BE49-F238E27FC236}">
                <a16:creationId xmlns:a16="http://schemas.microsoft.com/office/drawing/2014/main" id="{154A22D5-F56A-4EED-AA1F-BEE29DD046F5}"/>
              </a:ext>
            </a:extLst>
          </p:cNvPr>
          <p:cNvPicPr>
            <a:picLocks noChangeAspect="1"/>
          </p:cNvPicPr>
          <p:nvPr>
            <a:audioFile r:link="rId9"/>
            <p:extLst>
              <p:ext uri="{DAA4B4D4-6D71-4841-9C94-3DE7FCFB9230}">
                <p14:media xmlns:p14="http://schemas.microsoft.com/office/powerpoint/2010/main" r:embed="rId10">
                  <p14:trim st="1890" end="1366.136"/>
                </p14:media>
              </p:ext>
            </p:extLst>
          </p:nvPr>
        </p:nvPicPr>
        <p:blipFill>
          <a:blip r:embed="rId17"/>
          <a:stretch>
            <a:fillRect/>
          </a:stretch>
        </p:blipFill>
        <p:spPr>
          <a:xfrm>
            <a:off x="564252" y="5811296"/>
            <a:ext cx="396000" cy="396000"/>
          </a:xfrm>
          <a:prstGeom prst="rect">
            <a:avLst/>
          </a:prstGeom>
        </p:spPr>
      </p:pic>
    </p:spTree>
    <p:extLst>
      <p:ext uri="{BB962C8B-B14F-4D97-AF65-F5344CB8AC3E}">
        <p14:creationId xmlns:p14="http://schemas.microsoft.com/office/powerpoint/2010/main" val="346338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4"/>
</p:tagLst>
</file>

<file path=ppt/tags/tag100.xml><?xml version="1.0" encoding="utf-8"?>
<p:tagLst xmlns:a="http://schemas.openxmlformats.org/drawingml/2006/main" xmlns:r="http://schemas.openxmlformats.org/officeDocument/2006/relationships" xmlns:p="http://schemas.openxmlformats.org/presentationml/2006/main">
  <p:tag name="NUM" val="5"/>
</p:tagLst>
</file>

<file path=ppt/tags/tag101.xml><?xml version="1.0" encoding="utf-8"?>
<p:tagLst xmlns:a="http://schemas.openxmlformats.org/drawingml/2006/main" xmlns:r="http://schemas.openxmlformats.org/officeDocument/2006/relationships" xmlns:p="http://schemas.openxmlformats.org/presentationml/2006/main">
  <p:tag name="NUM" val="7"/>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4"/>
</p:tagLst>
</file>

<file path=ppt/tags/tag106.xml><?xml version="1.0" encoding="utf-8"?>
<p:tagLst xmlns:a="http://schemas.openxmlformats.org/drawingml/2006/main" xmlns:r="http://schemas.openxmlformats.org/officeDocument/2006/relationships" xmlns:p="http://schemas.openxmlformats.org/presentationml/2006/main">
  <p:tag name="NUM" val="5"/>
</p:tagLst>
</file>

<file path=ppt/tags/tag107.xml><?xml version="1.0" encoding="utf-8"?>
<p:tagLst xmlns:a="http://schemas.openxmlformats.org/drawingml/2006/main" xmlns:r="http://schemas.openxmlformats.org/officeDocument/2006/relationships" xmlns:p="http://schemas.openxmlformats.org/presentationml/2006/main">
  <p:tag name="NUM" val="10"/>
</p:tagLst>
</file>

<file path=ppt/tags/tag108.xml><?xml version="1.0" encoding="utf-8"?>
<p:tagLst xmlns:a="http://schemas.openxmlformats.org/drawingml/2006/main" xmlns:r="http://schemas.openxmlformats.org/officeDocument/2006/relationships" xmlns:p="http://schemas.openxmlformats.org/presentationml/2006/main">
  <p:tag name="NUM" val="11"/>
</p:tagLst>
</file>

<file path=ppt/tags/tag109.xml><?xml version="1.0" encoding="utf-8"?>
<p:tagLst xmlns:a="http://schemas.openxmlformats.org/drawingml/2006/main" xmlns:r="http://schemas.openxmlformats.org/officeDocument/2006/relationships" xmlns:p="http://schemas.openxmlformats.org/presentationml/2006/main">
  <p:tag name="NUM" val="12"/>
</p:tagLst>
</file>

<file path=ppt/tags/tag11.xml><?xml version="1.0" encoding="utf-8"?>
<p:tagLst xmlns:a="http://schemas.openxmlformats.org/drawingml/2006/main" xmlns:r="http://schemas.openxmlformats.org/officeDocument/2006/relationships" xmlns:p="http://schemas.openxmlformats.org/presentationml/2006/main">
  <p:tag name="NUM" val="5"/>
</p:tagLst>
</file>

<file path=ppt/tags/tag110.xml><?xml version="1.0" encoding="utf-8"?>
<p:tagLst xmlns:a="http://schemas.openxmlformats.org/drawingml/2006/main" xmlns:r="http://schemas.openxmlformats.org/officeDocument/2006/relationships" xmlns:p="http://schemas.openxmlformats.org/presentationml/2006/main">
  <p:tag name="NUM" val="1"/>
</p:tagLst>
</file>

<file path=ppt/tags/tag111.xml><?xml version="1.0" encoding="utf-8"?>
<p:tagLst xmlns:a="http://schemas.openxmlformats.org/drawingml/2006/main" xmlns:r="http://schemas.openxmlformats.org/officeDocument/2006/relationships" xmlns:p="http://schemas.openxmlformats.org/presentationml/2006/main">
  <p:tag name="NUM" val="2"/>
</p:tagLst>
</file>

<file path=ppt/tags/tag112.xml><?xml version="1.0" encoding="utf-8"?>
<p:tagLst xmlns:a="http://schemas.openxmlformats.org/drawingml/2006/main" xmlns:r="http://schemas.openxmlformats.org/officeDocument/2006/relationships" xmlns:p="http://schemas.openxmlformats.org/presentationml/2006/main">
  <p:tag name="NUM" val="3"/>
</p:tagLst>
</file>

<file path=ppt/tags/tag113.xml><?xml version="1.0" encoding="utf-8"?>
<p:tagLst xmlns:a="http://schemas.openxmlformats.org/drawingml/2006/main" xmlns:r="http://schemas.openxmlformats.org/officeDocument/2006/relationships" xmlns:p="http://schemas.openxmlformats.org/presentationml/2006/main">
  <p:tag name="NUM" val="4"/>
</p:tagLst>
</file>

<file path=ppt/tags/tag114.xml><?xml version="1.0" encoding="utf-8"?>
<p:tagLst xmlns:a="http://schemas.openxmlformats.org/drawingml/2006/main" xmlns:r="http://schemas.openxmlformats.org/officeDocument/2006/relationships" xmlns:p="http://schemas.openxmlformats.org/presentationml/2006/main">
  <p:tag name="NUM" val="5"/>
</p:tagLst>
</file>

<file path=ppt/tags/tag115.xml><?xml version="1.0" encoding="utf-8"?>
<p:tagLst xmlns:a="http://schemas.openxmlformats.org/drawingml/2006/main" xmlns:r="http://schemas.openxmlformats.org/officeDocument/2006/relationships" xmlns:p="http://schemas.openxmlformats.org/presentationml/2006/main">
  <p:tag name="NUM" val="7"/>
</p:tagLst>
</file>

<file path=ppt/tags/tag116.xml><?xml version="1.0" encoding="utf-8"?>
<p:tagLst xmlns:a="http://schemas.openxmlformats.org/drawingml/2006/main" xmlns:r="http://schemas.openxmlformats.org/officeDocument/2006/relationships" xmlns:p="http://schemas.openxmlformats.org/presentationml/2006/main">
  <p:tag name="NUM" val="9"/>
</p:tagLst>
</file>

<file path=ppt/tags/tag117.xml><?xml version="1.0" encoding="utf-8"?>
<p:tagLst xmlns:a="http://schemas.openxmlformats.org/drawingml/2006/main" xmlns:r="http://schemas.openxmlformats.org/officeDocument/2006/relationships" xmlns:p="http://schemas.openxmlformats.org/presentationml/2006/main">
  <p:tag name="NUM" val="1"/>
</p:tagLst>
</file>

<file path=ppt/tags/tag118.xml><?xml version="1.0" encoding="utf-8"?>
<p:tagLst xmlns:a="http://schemas.openxmlformats.org/drawingml/2006/main" xmlns:r="http://schemas.openxmlformats.org/officeDocument/2006/relationships" xmlns:p="http://schemas.openxmlformats.org/presentationml/2006/main">
  <p:tag name="NUM" val="2"/>
</p:tagLst>
</file>

<file path=ppt/tags/tag119.xml><?xml version="1.0" encoding="utf-8"?>
<p:tagLst xmlns:a="http://schemas.openxmlformats.org/drawingml/2006/main" xmlns:r="http://schemas.openxmlformats.org/officeDocument/2006/relationships" xmlns:p="http://schemas.openxmlformats.org/presentationml/2006/main">
  <p:tag name="NUM" val="3"/>
</p:tagLst>
</file>

<file path=ppt/tags/tag12.xml><?xml version="1.0" encoding="utf-8"?>
<p:tagLst xmlns:a="http://schemas.openxmlformats.org/drawingml/2006/main" xmlns:r="http://schemas.openxmlformats.org/officeDocument/2006/relationships" xmlns:p="http://schemas.openxmlformats.org/presentationml/2006/main">
  <p:tag name="NUM" val="6"/>
</p:tagLst>
</file>

<file path=ppt/tags/tag120.xml><?xml version="1.0" encoding="utf-8"?>
<p:tagLst xmlns:a="http://schemas.openxmlformats.org/drawingml/2006/main" xmlns:r="http://schemas.openxmlformats.org/officeDocument/2006/relationships" xmlns:p="http://schemas.openxmlformats.org/presentationml/2006/main">
  <p:tag name="NUM" val="4"/>
</p:tagLst>
</file>

<file path=ppt/tags/tag121.xml><?xml version="1.0" encoding="utf-8"?>
<p:tagLst xmlns:a="http://schemas.openxmlformats.org/drawingml/2006/main" xmlns:r="http://schemas.openxmlformats.org/officeDocument/2006/relationships" xmlns:p="http://schemas.openxmlformats.org/presentationml/2006/main">
  <p:tag name="NUM" val="5"/>
</p:tagLst>
</file>

<file path=ppt/tags/tag122.xml><?xml version="1.0" encoding="utf-8"?>
<p:tagLst xmlns:a="http://schemas.openxmlformats.org/drawingml/2006/main" xmlns:r="http://schemas.openxmlformats.org/officeDocument/2006/relationships" xmlns:p="http://schemas.openxmlformats.org/presentationml/2006/main">
  <p:tag name="NUM" val="7"/>
</p:tagLst>
</file>

<file path=ppt/tags/tag123.xml><?xml version="1.0" encoding="utf-8"?>
<p:tagLst xmlns:a="http://schemas.openxmlformats.org/drawingml/2006/main" xmlns:r="http://schemas.openxmlformats.org/officeDocument/2006/relationships" xmlns:p="http://schemas.openxmlformats.org/presentationml/2006/main">
  <p:tag name="NUM" val="8"/>
</p:tagLst>
</file>

<file path=ppt/tags/tag124.xml><?xml version="1.0" encoding="utf-8"?>
<p:tagLst xmlns:a="http://schemas.openxmlformats.org/drawingml/2006/main" xmlns:r="http://schemas.openxmlformats.org/officeDocument/2006/relationships" xmlns:p="http://schemas.openxmlformats.org/presentationml/2006/main">
  <p:tag name="NUM" val="9"/>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4"/>
</p:tagLst>
</file>

<file path=ppt/tags/tag129.xml><?xml version="1.0" encoding="utf-8"?>
<p:tagLst xmlns:a="http://schemas.openxmlformats.org/drawingml/2006/main" xmlns:r="http://schemas.openxmlformats.org/officeDocument/2006/relationships" xmlns:p="http://schemas.openxmlformats.org/presentationml/2006/main">
  <p:tag name="NUM" val="5"/>
</p:tagLst>
</file>

<file path=ppt/tags/tag13.xml><?xml version="1.0" encoding="utf-8"?>
<p:tagLst xmlns:a="http://schemas.openxmlformats.org/drawingml/2006/main" xmlns:r="http://schemas.openxmlformats.org/officeDocument/2006/relationships" xmlns:p="http://schemas.openxmlformats.org/presentationml/2006/main">
  <p:tag name="NUM" val="7"/>
</p:tagLst>
</file>

<file path=ppt/tags/tag130.xml><?xml version="1.0" encoding="utf-8"?>
<p:tagLst xmlns:a="http://schemas.openxmlformats.org/drawingml/2006/main" xmlns:r="http://schemas.openxmlformats.org/officeDocument/2006/relationships" xmlns:p="http://schemas.openxmlformats.org/presentationml/2006/main">
  <p:tag name="NUM" val="7"/>
</p:tagLst>
</file>

<file path=ppt/tags/tag131.xml><?xml version="1.0" encoding="utf-8"?>
<p:tagLst xmlns:a="http://schemas.openxmlformats.org/drawingml/2006/main" xmlns:r="http://schemas.openxmlformats.org/officeDocument/2006/relationships" xmlns:p="http://schemas.openxmlformats.org/presentationml/2006/main">
  <p:tag name="NUM" val="8"/>
</p:tagLst>
</file>

<file path=ppt/tags/tag132.xml><?xml version="1.0" encoding="utf-8"?>
<p:tagLst xmlns:a="http://schemas.openxmlformats.org/drawingml/2006/main" xmlns:r="http://schemas.openxmlformats.org/officeDocument/2006/relationships" xmlns:p="http://schemas.openxmlformats.org/presentationml/2006/main">
  <p:tag name="NUM" val="9"/>
</p:tagLst>
</file>

<file path=ppt/tags/tag133.xml><?xml version="1.0" encoding="utf-8"?>
<p:tagLst xmlns:a="http://schemas.openxmlformats.org/drawingml/2006/main" xmlns:r="http://schemas.openxmlformats.org/officeDocument/2006/relationships" xmlns:p="http://schemas.openxmlformats.org/presentationml/2006/main">
  <p:tag name="NUM" val="1"/>
</p:tagLst>
</file>

<file path=ppt/tags/tag134.xml><?xml version="1.0" encoding="utf-8"?>
<p:tagLst xmlns:a="http://schemas.openxmlformats.org/drawingml/2006/main" xmlns:r="http://schemas.openxmlformats.org/officeDocument/2006/relationships" xmlns:p="http://schemas.openxmlformats.org/presentationml/2006/main">
  <p:tag name="NUM" val="2"/>
</p:tagLst>
</file>

<file path=ppt/tags/tag135.xml><?xml version="1.0" encoding="utf-8"?>
<p:tagLst xmlns:a="http://schemas.openxmlformats.org/drawingml/2006/main" xmlns:r="http://schemas.openxmlformats.org/officeDocument/2006/relationships" xmlns:p="http://schemas.openxmlformats.org/presentationml/2006/main">
  <p:tag name="NUM" val="3"/>
</p:tagLst>
</file>

<file path=ppt/tags/tag136.xml><?xml version="1.0" encoding="utf-8"?>
<p:tagLst xmlns:a="http://schemas.openxmlformats.org/drawingml/2006/main" xmlns:r="http://schemas.openxmlformats.org/officeDocument/2006/relationships" xmlns:p="http://schemas.openxmlformats.org/presentationml/2006/main">
  <p:tag name="NUM" val="4"/>
</p:tagLst>
</file>

<file path=ppt/tags/tag137.xml><?xml version="1.0" encoding="utf-8"?>
<p:tagLst xmlns:a="http://schemas.openxmlformats.org/drawingml/2006/main" xmlns:r="http://schemas.openxmlformats.org/officeDocument/2006/relationships" xmlns:p="http://schemas.openxmlformats.org/presentationml/2006/main">
  <p:tag name="NUM" val="5"/>
</p:tagLst>
</file>

<file path=ppt/tags/tag138.xml><?xml version="1.0" encoding="utf-8"?>
<p:tagLst xmlns:a="http://schemas.openxmlformats.org/drawingml/2006/main" xmlns:r="http://schemas.openxmlformats.org/officeDocument/2006/relationships" xmlns:p="http://schemas.openxmlformats.org/presentationml/2006/main">
  <p:tag name="NUM" val="7"/>
</p:tagLst>
</file>

<file path=ppt/tags/tag139.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40.xml><?xml version="1.0" encoding="utf-8"?>
<p:tagLst xmlns:a="http://schemas.openxmlformats.org/drawingml/2006/main" xmlns:r="http://schemas.openxmlformats.org/officeDocument/2006/relationships" xmlns:p="http://schemas.openxmlformats.org/presentationml/2006/main">
  <p:tag name="NUM" val="2"/>
</p:tagLst>
</file>

<file path=ppt/tags/tag141.xml><?xml version="1.0" encoding="utf-8"?>
<p:tagLst xmlns:a="http://schemas.openxmlformats.org/drawingml/2006/main" xmlns:r="http://schemas.openxmlformats.org/officeDocument/2006/relationships" xmlns:p="http://schemas.openxmlformats.org/presentationml/2006/main">
  <p:tag name="NUM" val="3"/>
</p:tagLst>
</file>

<file path=ppt/tags/tag142.xml><?xml version="1.0" encoding="utf-8"?>
<p:tagLst xmlns:a="http://schemas.openxmlformats.org/drawingml/2006/main" xmlns:r="http://schemas.openxmlformats.org/officeDocument/2006/relationships" xmlns:p="http://schemas.openxmlformats.org/presentationml/2006/main">
  <p:tag name="NUM" val="4"/>
</p:tagLst>
</file>

<file path=ppt/tags/tag143.xml><?xml version="1.0" encoding="utf-8"?>
<p:tagLst xmlns:a="http://schemas.openxmlformats.org/drawingml/2006/main" xmlns:r="http://schemas.openxmlformats.org/officeDocument/2006/relationships" xmlns:p="http://schemas.openxmlformats.org/presentationml/2006/main">
  <p:tag name="NUM" val="5"/>
</p:tagLst>
</file>

<file path=ppt/tags/tag144.xml><?xml version="1.0" encoding="utf-8"?>
<p:tagLst xmlns:a="http://schemas.openxmlformats.org/drawingml/2006/main" xmlns:r="http://schemas.openxmlformats.org/officeDocument/2006/relationships" xmlns:p="http://schemas.openxmlformats.org/presentationml/2006/main">
  <p:tag name="NUM" val="7"/>
</p:tagLst>
</file>

<file path=ppt/tags/tag145.xml><?xml version="1.0" encoding="utf-8"?>
<p:tagLst xmlns:a="http://schemas.openxmlformats.org/drawingml/2006/main" xmlns:r="http://schemas.openxmlformats.org/officeDocument/2006/relationships" xmlns:p="http://schemas.openxmlformats.org/presentationml/2006/main">
  <p:tag name="NUM" val="8"/>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1"/>
</p:tagLst>
</file>

<file path=ppt/tags/tag149.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50.xml><?xml version="1.0" encoding="utf-8"?>
<p:tagLst xmlns:a="http://schemas.openxmlformats.org/drawingml/2006/main" xmlns:r="http://schemas.openxmlformats.org/officeDocument/2006/relationships" xmlns:p="http://schemas.openxmlformats.org/presentationml/2006/main">
  <p:tag name="NUM" val="1"/>
</p:tagLst>
</file>

<file path=ppt/tags/tag151.xml><?xml version="1.0" encoding="utf-8"?>
<p:tagLst xmlns:a="http://schemas.openxmlformats.org/drawingml/2006/main" xmlns:r="http://schemas.openxmlformats.org/officeDocument/2006/relationships" xmlns:p="http://schemas.openxmlformats.org/presentationml/2006/main">
  <p:tag name="NUM" val="3"/>
</p:tagLst>
</file>

<file path=ppt/tags/tag152.xml><?xml version="1.0" encoding="utf-8"?>
<p:tagLst xmlns:a="http://schemas.openxmlformats.org/drawingml/2006/main" xmlns:r="http://schemas.openxmlformats.org/officeDocument/2006/relationships" xmlns:p="http://schemas.openxmlformats.org/presentationml/2006/main">
  <p:tag name="NUM" val="4"/>
</p:tagLst>
</file>

<file path=ppt/tags/tag153.xml><?xml version="1.0" encoding="utf-8"?>
<p:tagLst xmlns:a="http://schemas.openxmlformats.org/drawingml/2006/main" xmlns:r="http://schemas.openxmlformats.org/officeDocument/2006/relationships" xmlns:p="http://schemas.openxmlformats.org/presentationml/2006/main">
  <p:tag name="NUM" val="5"/>
</p:tagLst>
</file>

<file path=ppt/tags/tag16.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4"/>
</p:tagLst>
</file>

<file path=ppt/tags/tag18.xml><?xml version="1.0" encoding="utf-8"?>
<p:tagLst xmlns:a="http://schemas.openxmlformats.org/drawingml/2006/main" xmlns:r="http://schemas.openxmlformats.org/officeDocument/2006/relationships" xmlns:p="http://schemas.openxmlformats.org/presentationml/2006/main">
  <p:tag name="NUM" val="5"/>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1"/>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4"/>
</p:tagLst>
</file>

<file path=ppt/tags/tag27.xml><?xml version="1.0" encoding="utf-8"?>
<p:tagLst xmlns:a="http://schemas.openxmlformats.org/drawingml/2006/main" xmlns:r="http://schemas.openxmlformats.org/officeDocument/2006/relationships" xmlns:p="http://schemas.openxmlformats.org/presentationml/2006/main">
  <p:tag name="NUM" val="5"/>
</p:tagLst>
</file>

<file path=ppt/tags/tag28.xml><?xml version="1.0" encoding="utf-8"?>
<p:tagLst xmlns:a="http://schemas.openxmlformats.org/drawingml/2006/main" xmlns:r="http://schemas.openxmlformats.org/officeDocument/2006/relationships" xmlns:p="http://schemas.openxmlformats.org/presentationml/2006/main">
  <p:tag name="NUM" val="6"/>
</p:tagLst>
</file>

<file path=ppt/tags/tag29.xml><?xml version="1.0" encoding="utf-8"?>
<p:tagLst xmlns:a="http://schemas.openxmlformats.org/drawingml/2006/main" xmlns:r="http://schemas.openxmlformats.org/officeDocument/2006/relationships" xmlns:p="http://schemas.openxmlformats.org/presentationml/2006/main">
  <p:tag name="NUM" val="7"/>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8"/>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3"/>
</p:tagLst>
</file>

<file path=ppt/tags/tag34.xml><?xml version="1.0" encoding="utf-8"?>
<p:tagLst xmlns:a="http://schemas.openxmlformats.org/drawingml/2006/main" xmlns:r="http://schemas.openxmlformats.org/officeDocument/2006/relationships" xmlns:p="http://schemas.openxmlformats.org/presentationml/2006/main">
  <p:tag name="NUM" val="4"/>
</p:tagLst>
</file>

<file path=ppt/tags/tag35.xml><?xml version="1.0" encoding="utf-8"?>
<p:tagLst xmlns:a="http://schemas.openxmlformats.org/drawingml/2006/main" xmlns:r="http://schemas.openxmlformats.org/officeDocument/2006/relationships" xmlns:p="http://schemas.openxmlformats.org/presentationml/2006/main">
  <p:tag name="NUM" val="5"/>
</p:tagLst>
</file>

<file path=ppt/tags/tag36.xml><?xml version="1.0" encoding="utf-8"?>
<p:tagLst xmlns:a="http://schemas.openxmlformats.org/drawingml/2006/main" xmlns:r="http://schemas.openxmlformats.org/officeDocument/2006/relationships" xmlns:p="http://schemas.openxmlformats.org/presentationml/2006/main">
  <p:tag name="NUM" val="7"/>
</p:tagLst>
</file>

<file path=ppt/tags/tag37.xml><?xml version="1.0" encoding="utf-8"?>
<p:tagLst xmlns:a="http://schemas.openxmlformats.org/drawingml/2006/main" xmlns:r="http://schemas.openxmlformats.org/officeDocument/2006/relationships" xmlns:p="http://schemas.openxmlformats.org/presentationml/2006/main">
  <p:tag name="NUM" val="8"/>
</p:tagLst>
</file>

<file path=ppt/tags/tag38.xml><?xml version="1.0" encoding="utf-8"?>
<p:tagLst xmlns:a="http://schemas.openxmlformats.org/drawingml/2006/main" xmlns:r="http://schemas.openxmlformats.org/officeDocument/2006/relationships" xmlns:p="http://schemas.openxmlformats.org/presentationml/2006/main">
  <p:tag name="NUM" val="9"/>
</p:tagLst>
</file>

<file path=ppt/tags/tag39.xml><?xml version="1.0" encoding="utf-8"?>
<p:tagLst xmlns:a="http://schemas.openxmlformats.org/drawingml/2006/main" xmlns:r="http://schemas.openxmlformats.org/officeDocument/2006/relationships" xmlns:p="http://schemas.openxmlformats.org/presentationml/2006/main">
  <p:tag name="NUM" val="10"/>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40.xml><?xml version="1.0" encoding="utf-8"?>
<p:tagLst xmlns:a="http://schemas.openxmlformats.org/drawingml/2006/main" xmlns:r="http://schemas.openxmlformats.org/officeDocument/2006/relationships" xmlns:p="http://schemas.openxmlformats.org/presentationml/2006/main">
  <p:tag name="NUM" val="1"/>
</p:tagLst>
</file>

<file path=ppt/tags/tag41.xml><?xml version="1.0" encoding="utf-8"?>
<p:tagLst xmlns:a="http://schemas.openxmlformats.org/drawingml/2006/main" xmlns:r="http://schemas.openxmlformats.org/officeDocument/2006/relationships" xmlns:p="http://schemas.openxmlformats.org/presentationml/2006/main">
  <p:tag name="NUM" val="2"/>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5"/>
</p:tagLst>
</file>

<file path=ppt/tags/tag44.xml><?xml version="1.0" encoding="utf-8"?>
<p:tagLst xmlns:a="http://schemas.openxmlformats.org/drawingml/2006/main" xmlns:r="http://schemas.openxmlformats.org/officeDocument/2006/relationships" xmlns:p="http://schemas.openxmlformats.org/presentationml/2006/main">
  <p:tag name="NUM" val="6"/>
</p:tagLst>
</file>

<file path=ppt/tags/tag45.xml><?xml version="1.0" encoding="utf-8"?>
<p:tagLst xmlns:a="http://schemas.openxmlformats.org/drawingml/2006/main" xmlns:r="http://schemas.openxmlformats.org/officeDocument/2006/relationships" xmlns:p="http://schemas.openxmlformats.org/presentationml/2006/main">
  <p:tag name="NUM" val="7"/>
</p:tagLst>
</file>

<file path=ppt/tags/tag46.xml><?xml version="1.0" encoding="utf-8"?>
<p:tagLst xmlns:a="http://schemas.openxmlformats.org/drawingml/2006/main" xmlns:r="http://schemas.openxmlformats.org/officeDocument/2006/relationships" xmlns:p="http://schemas.openxmlformats.org/presentationml/2006/main">
  <p:tag name="NUM" val="8"/>
</p:tagLst>
</file>

<file path=ppt/tags/tag47.xml><?xml version="1.0" encoding="utf-8"?>
<p:tagLst xmlns:a="http://schemas.openxmlformats.org/drawingml/2006/main" xmlns:r="http://schemas.openxmlformats.org/officeDocument/2006/relationships" xmlns:p="http://schemas.openxmlformats.org/presentationml/2006/main">
  <p:tag name="NUM" val="9"/>
</p:tagLst>
</file>

<file path=ppt/tags/tag48.xml><?xml version="1.0" encoding="utf-8"?>
<p:tagLst xmlns:a="http://schemas.openxmlformats.org/drawingml/2006/main" xmlns:r="http://schemas.openxmlformats.org/officeDocument/2006/relationships" xmlns:p="http://schemas.openxmlformats.org/presentationml/2006/main">
  <p:tag name="NUM" val="10"/>
</p:tagLst>
</file>

<file path=ppt/tags/tag49.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50.xml><?xml version="1.0" encoding="utf-8"?>
<p:tagLst xmlns:a="http://schemas.openxmlformats.org/drawingml/2006/main" xmlns:r="http://schemas.openxmlformats.org/officeDocument/2006/relationships" xmlns:p="http://schemas.openxmlformats.org/presentationml/2006/main">
  <p:tag name="NUM" val="2"/>
</p:tagLst>
</file>

<file path=ppt/tags/tag51.xml><?xml version="1.0" encoding="utf-8"?>
<p:tagLst xmlns:a="http://schemas.openxmlformats.org/drawingml/2006/main" xmlns:r="http://schemas.openxmlformats.org/officeDocument/2006/relationships" xmlns:p="http://schemas.openxmlformats.org/presentationml/2006/main">
  <p:tag name="NUM" val="3"/>
</p:tagLst>
</file>

<file path=ppt/tags/tag52.xml><?xml version="1.0" encoding="utf-8"?>
<p:tagLst xmlns:a="http://schemas.openxmlformats.org/drawingml/2006/main" xmlns:r="http://schemas.openxmlformats.org/officeDocument/2006/relationships" xmlns:p="http://schemas.openxmlformats.org/presentationml/2006/main">
  <p:tag name="NUM" val="4"/>
</p:tagLst>
</file>

<file path=ppt/tags/tag53.xml><?xml version="1.0" encoding="utf-8"?>
<p:tagLst xmlns:a="http://schemas.openxmlformats.org/drawingml/2006/main" xmlns:r="http://schemas.openxmlformats.org/officeDocument/2006/relationships" xmlns:p="http://schemas.openxmlformats.org/presentationml/2006/main">
  <p:tag name="NUM" val="5"/>
</p:tagLst>
</file>

<file path=ppt/tags/tag54.xml><?xml version="1.0" encoding="utf-8"?>
<p:tagLst xmlns:a="http://schemas.openxmlformats.org/drawingml/2006/main" xmlns:r="http://schemas.openxmlformats.org/officeDocument/2006/relationships" xmlns:p="http://schemas.openxmlformats.org/presentationml/2006/main">
  <p:tag name="NUM" val="7"/>
</p:tagLst>
</file>

<file path=ppt/tags/tag55.xml><?xml version="1.0" encoding="utf-8"?>
<p:tagLst xmlns:a="http://schemas.openxmlformats.org/drawingml/2006/main" xmlns:r="http://schemas.openxmlformats.org/officeDocument/2006/relationships" xmlns:p="http://schemas.openxmlformats.org/presentationml/2006/main">
  <p:tag name="NUM" val="8"/>
</p:tagLst>
</file>

<file path=ppt/tags/tag56.xml><?xml version="1.0" encoding="utf-8"?>
<p:tagLst xmlns:a="http://schemas.openxmlformats.org/drawingml/2006/main" xmlns:r="http://schemas.openxmlformats.org/officeDocument/2006/relationships" xmlns:p="http://schemas.openxmlformats.org/presentationml/2006/main">
  <p:tag name="NUM" val="9"/>
</p:tagLst>
</file>

<file path=ppt/tags/tag57.xml><?xml version="1.0" encoding="utf-8"?>
<p:tagLst xmlns:a="http://schemas.openxmlformats.org/drawingml/2006/main" xmlns:r="http://schemas.openxmlformats.org/officeDocument/2006/relationships" xmlns:p="http://schemas.openxmlformats.org/presentationml/2006/main">
  <p:tag name="NUM" val="1"/>
</p:tagLst>
</file>

<file path=ppt/tags/tag58.xml><?xml version="1.0" encoding="utf-8"?>
<p:tagLst xmlns:a="http://schemas.openxmlformats.org/drawingml/2006/main" xmlns:r="http://schemas.openxmlformats.org/officeDocument/2006/relationships" xmlns:p="http://schemas.openxmlformats.org/presentationml/2006/main">
  <p:tag name="NUM" val="2"/>
</p:tagLst>
</file>

<file path=ppt/tags/tag59.xml><?xml version="1.0" encoding="utf-8"?>
<p:tagLst xmlns:a="http://schemas.openxmlformats.org/drawingml/2006/main" xmlns:r="http://schemas.openxmlformats.org/officeDocument/2006/relationships" xmlns:p="http://schemas.openxmlformats.org/presentationml/2006/main">
  <p:tag name="NUM" val="3"/>
</p:tagLst>
</file>

<file path=ppt/tags/tag6.xml><?xml version="1.0" encoding="utf-8"?>
<p:tagLst xmlns:a="http://schemas.openxmlformats.org/drawingml/2006/main" xmlns:r="http://schemas.openxmlformats.org/officeDocument/2006/relationships" xmlns:p="http://schemas.openxmlformats.org/presentationml/2006/main">
  <p:tag name="NUM" val="4"/>
</p:tagLst>
</file>

<file path=ppt/tags/tag60.xml><?xml version="1.0" encoding="utf-8"?>
<p:tagLst xmlns:a="http://schemas.openxmlformats.org/drawingml/2006/main" xmlns:r="http://schemas.openxmlformats.org/officeDocument/2006/relationships" xmlns:p="http://schemas.openxmlformats.org/presentationml/2006/main">
  <p:tag name="NUM" val="4"/>
</p:tagLst>
</file>

<file path=ppt/tags/tag61.xml><?xml version="1.0" encoding="utf-8"?>
<p:tagLst xmlns:a="http://schemas.openxmlformats.org/drawingml/2006/main" xmlns:r="http://schemas.openxmlformats.org/officeDocument/2006/relationships" xmlns:p="http://schemas.openxmlformats.org/presentationml/2006/main">
  <p:tag name="NUM" val="5"/>
</p:tagLst>
</file>

<file path=ppt/tags/tag62.xml><?xml version="1.0" encoding="utf-8"?>
<p:tagLst xmlns:a="http://schemas.openxmlformats.org/drawingml/2006/main" xmlns:r="http://schemas.openxmlformats.org/officeDocument/2006/relationships" xmlns:p="http://schemas.openxmlformats.org/presentationml/2006/main">
  <p:tag name="NUM" val="7"/>
</p:tagLst>
</file>

<file path=ppt/tags/tag63.xml><?xml version="1.0" encoding="utf-8"?>
<p:tagLst xmlns:a="http://schemas.openxmlformats.org/drawingml/2006/main" xmlns:r="http://schemas.openxmlformats.org/officeDocument/2006/relationships" xmlns:p="http://schemas.openxmlformats.org/presentationml/2006/main">
  <p:tag name="NUM" val="8"/>
</p:tagLst>
</file>

<file path=ppt/tags/tag64.xml><?xml version="1.0" encoding="utf-8"?>
<p:tagLst xmlns:a="http://schemas.openxmlformats.org/drawingml/2006/main" xmlns:r="http://schemas.openxmlformats.org/officeDocument/2006/relationships" xmlns:p="http://schemas.openxmlformats.org/presentationml/2006/main">
  <p:tag name="NUM" val="1"/>
</p:tagLst>
</file>

<file path=ppt/tags/tag65.xml><?xml version="1.0" encoding="utf-8"?>
<p:tagLst xmlns:a="http://schemas.openxmlformats.org/drawingml/2006/main" xmlns:r="http://schemas.openxmlformats.org/officeDocument/2006/relationships" xmlns:p="http://schemas.openxmlformats.org/presentationml/2006/main">
  <p:tag name="NUM" val="2"/>
</p:tagLst>
</file>

<file path=ppt/tags/tag66.xml><?xml version="1.0" encoding="utf-8"?>
<p:tagLst xmlns:a="http://schemas.openxmlformats.org/drawingml/2006/main" xmlns:r="http://schemas.openxmlformats.org/officeDocument/2006/relationships" xmlns:p="http://schemas.openxmlformats.org/presentationml/2006/main">
  <p:tag name="NUM" val="3"/>
</p:tagLst>
</file>

<file path=ppt/tags/tag67.xml><?xml version="1.0" encoding="utf-8"?>
<p:tagLst xmlns:a="http://schemas.openxmlformats.org/drawingml/2006/main" xmlns:r="http://schemas.openxmlformats.org/officeDocument/2006/relationships" xmlns:p="http://schemas.openxmlformats.org/presentationml/2006/main">
  <p:tag name="NUM" val="4"/>
</p:tagLst>
</file>

<file path=ppt/tags/tag68.xml><?xml version="1.0" encoding="utf-8"?>
<p:tagLst xmlns:a="http://schemas.openxmlformats.org/drawingml/2006/main" xmlns:r="http://schemas.openxmlformats.org/officeDocument/2006/relationships" xmlns:p="http://schemas.openxmlformats.org/presentationml/2006/main">
  <p:tag name="NUM" val="5"/>
</p:tagLst>
</file>

<file path=ppt/tags/tag69.xml><?xml version="1.0" encoding="utf-8"?>
<p:tagLst xmlns:a="http://schemas.openxmlformats.org/drawingml/2006/main" xmlns:r="http://schemas.openxmlformats.org/officeDocument/2006/relationships" xmlns:p="http://schemas.openxmlformats.org/presentationml/2006/main">
  <p:tag name="NUM" val="7"/>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70.xml><?xml version="1.0" encoding="utf-8"?>
<p:tagLst xmlns:a="http://schemas.openxmlformats.org/drawingml/2006/main" xmlns:r="http://schemas.openxmlformats.org/officeDocument/2006/relationships" xmlns:p="http://schemas.openxmlformats.org/presentationml/2006/main">
  <p:tag name="NUM" val="8"/>
</p:tagLst>
</file>

<file path=ppt/tags/tag71.xml><?xml version="1.0" encoding="utf-8"?>
<p:tagLst xmlns:a="http://schemas.openxmlformats.org/drawingml/2006/main" xmlns:r="http://schemas.openxmlformats.org/officeDocument/2006/relationships" xmlns:p="http://schemas.openxmlformats.org/presentationml/2006/main">
  <p:tag name="NUM" val="9"/>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7"/>
</p:tagLst>
</file>

<file path=ppt/tags/tag78.xml><?xml version="1.0" encoding="utf-8"?>
<p:tagLst xmlns:a="http://schemas.openxmlformats.org/drawingml/2006/main" xmlns:r="http://schemas.openxmlformats.org/officeDocument/2006/relationships" xmlns:p="http://schemas.openxmlformats.org/presentationml/2006/main">
  <p:tag name="NUM" val="8"/>
</p:tagLst>
</file>

<file path=ppt/tags/tag79.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80.xml><?xml version="1.0" encoding="utf-8"?>
<p:tagLst xmlns:a="http://schemas.openxmlformats.org/drawingml/2006/main" xmlns:r="http://schemas.openxmlformats.org/officeDocument/2006/relationships" xmlns:p="http://schemas.openxmlformats.org/presentationml/2006/main">
  <p:tag name="NUM" val="2"/>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1"/>
</p:tagLst>
</file>

<file path=ppt/tags/tag83.xml><?xml version="1.0" encoding="utf-8"?>
<p:tagLst xmlns:a="http://schemas.openxmlformats.org/drawingml/2006/main" xmlns:r="http://schemas.openxmlformats.org/officeDocument/2006/relationships" xmlns:p="http://schemas.openxmlformats.org/presentationml/2006/main">
  <p:tag name="NUM" val="2"/>
</p:tagLst>
</file>

<file path=ppt/tags/tag84.xml><?xml version="1.0" encoding="utf-8"?>
<p:tagLst xmlns:a="http://schemas.openxmlformats.org/drawingml/2006/main" xmlns:r="http://schemas.openxmlformats.org/officeDocument/2006/relationships" xmlns:p="http://schemas.openxmlformats.org/presentationml/2006/main">
  <p:tag name="NUM" val="3"/>
</p:tagLst>
</file>

<file path=ppt/tags/tag85.xml><?xml version="1.0" encoding="utf-8"?>
<p:tagLst xmlns:a="http://schemas.openxmlformats.org/drawingml/2006/main" xmlns:r="http://schemas.openxmlformats.org/officeDocument/2006/relationships" xmlns:p="http://schemas.openxmlformats.org/presentationml/2006/main">
  <p:tag name="NUM" val="4"/>
</p:tagLst>
</file>

<file path=ppt/tags/tag86.xml><?xml version="1.0" encoding="utf-8"?>
<p:tagLst xmlns:a="http://schemas.openxmlformats.org/drawingml/2006/main" xmlns:r="http://schemas.openxmlformats.org/officeDocument/2006/relationships" xmlns:p="http://schemas.openxmlformats.org/presentationml/2006/main">
  <p:tag name="NUM" val="5"/>
</p:tagLst>
</file>

<file path=ppt/tags/tag87.xml><?xml version="1.0" encoding="utf-8"?>
<p:tagLst xmlns:a="http://schemas.openxmlformats.org/drawingml/2006/main" xmlns:r="http://schemas.openxmlformats.org/officeDocument/2006/relationships" xmlns:p="http://schemas.openxmlformats.org/presentationml/2006/main">
  <p:tag name="NUM" val="7"/>
</p:tagLst>
</file>

<file path=ppt/tags/tag88.xml><?xml version="1.0" encoding="utf-8"?>
<p:tagLst xmlns:a="http://schemas.openxmlformats.org/drawingml/2006/main" xmlns:r="http://schemas.openxmlformats.org/officeDocument/2006/relationships" xmlns:p="http://schemas.openxmlformats.org/presentationml/2006/main">
  <p:tag name="NUM" val="8"/>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7"/>
</p:tagLst>
</file>

<file path=ppt/tags/tag95.xml><?xml version="1.0" encoding="utf-8"?>
<p:tagLst xmlns:a="http://schemas.openxmlformats.org/drawingml/2006/main" xmlns:r="http://schemas.openxmlformats.org/officeDocument/2006/relationships" xmlns:p="http://schemas.openxmlformats.org/presentationml/2006/main">
  <p:tag name="NUM" val="8"/>
</p:tagLst>
</file>

<file path=ppt/tags/tag96.xml><?xml version="1.0" encoding="utf-8"?>
<p:tagLst xmlns:a="http://schemas.openxmlformats.org/drawingml/2006/main" xmlns:r="http://schemas.openxmlformats.org/officeDocument/2006/relationships" xmlns:p="http://schemas.openxmlformats.org/presentationml/2006/main">
  <p:tag name="NUM" val="1"/>
</p:tagLst>
</file>

<file path=ppt/tags/tag97.xml><?xml version="1.0" encoding="utf-8"?>
<p:tagLst xmlns:a="http://schemas.openxmlformats.org/drawingml/2006/main" xmlns:r="http://schemas.openxmlformats.org/officeDocument/2006/relationships" xmlns:p="http://schemas.openxmlformats.org/presentationml/2006/main">
  <p:tag name="NUM" val="2"/>
</p:tagLst>
</file>

<file path=ppt/tags/tag98.xml><?xml version="1.0" encoding="utf-8"?>
<p:tagLst xmlns:a="http://schemas.openxmlformats.org/drawingml/2006/main" xmlns:r="http://schemas.openxmlformats.org/officeDocument/2006/relationships" xmlns:p="http://schemas.openxmlformats.org/presentationml/2006/main">
  <p:tag name="NUM" val="3"/>
</p:tagLst>
</file>

<file path=ppt/tags/tag9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3028</TotalTime>
  <Words>2664</Words>
  <Application>Microsoft Office PowerPoint</Application>
  <PresentationFormat>Widescreen</PresentationFormat>
  <Paragraphs>263</Paragraphs>
  <Slides>26</Slides>
  <Notes>22</Notes>
  <HiddenSlides>0</HiddenSlides>
  <MMClips>25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Times New Roman</vt:lpstr>
      <vt:lpstr>Trebuchet MS</vt:lpstr>
      <vt:lpstr>Wingdings 3</vt:lpstr>
      <vt:lpstr>Facet</vt:lpstr>
      <vt:lpstr>Les choix d’aliments et de boissons sont divisés en tableaux basés sur «  l’Assiette pour bien manger » du GAC.</vt:lpstr>
      <vt:lpstr>Catégories : Légumes et fruits, aliments à base de céréales complètes, aliments protéinés</vt:lpstr>
      <vt:lpstr>Comprendre les termes « servir » et « ne pas servir » pour les aliments et les boissons p 7</vt:lpstr>
      <vt:lpstr>Comment utiliser les tableaux de choix des aliments et des boissons : La majorité des aliments et des boissons emballés portent une étiquette alimentaire.</vt:lpstr>
      <vt:lpstr>Mise en évidence de l'axe principal de chaque catégorie  </vt:lpstr>
      <vt:lpstr>Légumes: PDF p.10</vt:lpstr>
      <vt:lpstr>Fruits: PDF p.11</vt:lpstr>
      <vt:lpstr>Grains entiers : Pains, céréales, pâtisseries, collations, etc.  </vt:lpstr>
      <vt:lpstr>Produits panifiés: PDF p.12</vt:lpstr>
      <vt:lpstr>Céréales et patisseries: PDF p.12&amp;13</vt:lpstr>
      <vt:lpstr>Collations à base de grains: PDF p.13</vt:lpstr>
      <vt:lpstr>Nouilles, riz et autres céréales: PDF p.13</vt:lpstr>
      <vt:lpstr>Aliments protéinés : viandes et substituts fusionnés avec des produits laitiers </vt:lpstr>
      <vt:lpstr>Produits laitiers: PDF p.14</vt:lpstr>
      <vt:lpstr>Substituts de lait: PDF p.14 </vt:lpstr>
      <vt:lpstr>Yogourt: PDF p.15</vt:lpstr>
      <vt:lpstr>Fromage: PDF p.15</vt:lpstr>
      <vt:lpstr>Oeufs: PDF p.15</vt:lpstr>
      <vt:lpstr>Beurres de noix et de grains: PDF p.16</vt:lpstr>
      <vt:lpstr>Haricots et légumineuses: PDF p.16</vt:lpstr>
      <vt:lpstr>Viande: PDF p.17</vt:lpstr>
      <vt:lpstr>Poisson: PDF p.17</vt:lpstr>
      <vt:lpstr>Produits divers à ne pas servir</vt:lpstr>
      <vt:lpstr>Ingrédients mineurs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NÉO - Choix DR</dc:title>
  <dc:creator>diane.richer@collegeboreal.ca</dc:creator>
  <cp:keywords>Module 3 français</cp:keywords>
  <cp:lastModifiedBy>Richer, Diane</cp:lastModifiedBy>
  <cp:revision>136</cp:revision>
  <dcterms:created xsi:type="dcterms:W3CDTF">2021-07-19T13:12:48Z</dcterms:created>
  <dcterms:modified xsi:type="dcterms:W3CDTF">2021-08-11T16:00:15Z</dcterms:modified>
</cp:coreProperties>
</file>