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pRY9w4E5KEQnrhwmMky6lDLM2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Cereal and baked goods found on page 11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Serve natural or lightly sweetened oats and whole grain cereal and muffins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items with chocolate, candies as these contain added sugar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9" name="Google Shape;25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Grain based snacks found on page 11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goal here is to serve whole grain items like granola, or unsweetened, unflavoured brown rice cakes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items that are dipped in yogurt or chocolate as they contain added sugar even though they may be use whole grain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Items like pretzels and pita chips are highly processed and generally contain higher amounts of sodium and fat </a:t>
            </a:r>
            <a:endParaRPr/>
          </a:p>
          <a:p>
            <a:pPr indent="0" lvl="0" marL="0" rtl="0" algn="l">
              <a:spcBef>
                <a:spcPts val="0"/>
              </a:spcBef>
              <a:spcAft>
                <a:spcPts val="0"/>
              </a:spcAft>
              <a:buNone/>
            </a:pPr>
            <a:r>
              <a:t/>
            </a:r>
            <a:endParaRPr/>
          </a:p>
        </p:txBody>
      </p:sp>
      <p:sp>
        <p:nvSpPr>
          <p:cNvPr id="273" name="Google Shape;27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Noodles, rice and other grains found on page 11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Again, select whole grain items and do not serve white rice ( highly prcessed) or flavoured noodles</a:t>
            </a:r>
            <a:endParaRPr/>
          </a:p>
          <a:p>
            <a:pPr indent="0" lvl="0" marL="0" rtl="0" algn="l">
              <a:spcBef>
                <a:spcPts val="0"/>
              </a:spcBef>
              <a:spcAft>
                <a:spcPts val="0"/>
              </a:spcAft>
              <a:buNone/>
            </a:pPr>
            <a:r>
              <a:t/>
            </a:r>
            <a:endParaRPr/>
          </a:p>
        </p:txBody>
      </p:sp>
      <p:sp>
        <p:nvSpPr>
          <p:cNvPr id="288" name="Google Shape;28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Milk products found on page 12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Serve Plain skim, 1%, or 2% </a:t>
            </a:r>
            <a:endParaRPr/>
          </a:p>
          <a:p>
            <a:pPr indent="0" lvl="0" marL="0" rtl="0" algn="l">
              <a:spcBef>
                <a:spcPts val="0"/>
              </a:spcBef>
              <a:spcAft>
                <a:spcPts val="0"/>
              </a:spcAft>
              <a:buNone/>
            </a:pPr>
            <a:r>
              <a:rPr lang="en-US"/>
              <a:t>Canned, evaporated milk, used in cooking and baking is suitable – as its used in smaller amounts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flavored milk or hot chocolate as the sugar content tends to be high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included in the do not serve section is 3.25% milk as the saturated fat content is higher </a:t>
            </a:r>
            <a:endParaRPr/>
          </a:p>
          <a:p>
            <a:pPr indent="0" lvl="0" marL="0" rtl="0" algn="l">
              <a:spcBef>
                <a:spcPts val="0"/>
              </a:spcBef>
              <a:spcAft>
                <a:spcPts val="0"/>
              </a:spcAft>
              <a:buNone/>
            </a:pPr>
            <a:r>
              <a:t/>
            </a:r>
            <a:endParaRPr/>
          </a:p>
        </p:txBody>
      </p:sp>
      <p:sp>
        <p:nvSpPr>
          <p:cNvPr id="311" name="Google Shape;31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Serve - Note: Unsweetened plant-based beverages that do not meet the criteria for protein, calcium and vitamin D (e.g. coconut, rice, almond, potato, oat) may be served to accommodate children with allergies ONLY if unsweetened soy beverage (or equivalent) is not an option.</a:t>
            </a:r>
            <a:endParaRPr/>
          </a:p>
          <a:p>
            <a:pPr indent="0" lvl="0" marL="0" rtl="0" algn="l">
              <a:spcBef>
                <a:spcPts val="0"/>
              </a:spcBef>
              <a:spcAft>
                <a:spcPts val="0"/>
              </a:spcAft>
              <a:buNone/>
            </a:pPr>
            <a:r>
              <a:t/>
            </a:r>
            <a:endParaRPr/>
          </a:p>
        </p:txBody>
      </p:sp>
      <p:sp>
        <p:nvSpPr>
          <p:cNvPr id="325" name="Google Shape;32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categories in the 2020  nutrition guidelines are based off of the CFG recommendations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include Fruits and vegetables, whole grains and protein foods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2020 nutrition guidelines follows these recommendations and has also categorized this further into serve or do not serve </a:t>
            </a:r>
            <a:endParaRPr/>
          </a:p>
        </p:txBody>
      </p:sp>
      <p:sp>
        <p:nvSpPr>
          <p:cNvPr id="154" name="Google Shape;15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highlight>
                  <a:srgbClr val="FFFF00"/>
                </a:highlight>
              </a:rPr>
              <a:t>These foods and beverages contain few or no essential nutrients, and/or contain high amounts of added salt, sugar or unhealthy fats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points listed here are examples of these. </a:t>
            </a:r>
            <a:endParaRPr/>
          </a:p>
        </p:txBody>
      </p:sp>
      <p:sp>
        <p:nvSpPr>
          <p:cNvPr id="434" name="Google Shape;43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US"/>
              <a:t>Minor ingredients are items that can be used in </a:t>
            </a:r>
            <a:r>
              <a:rPr lang="en-US">
                <a:highlight>
                  <a:srgbClr val="FFFF00"/>
                </a:highlight>
              </a:rPr>
              <a:t>small amounts (as indicated in PDF link ) </a:t>
            </a:r>
            <a:r>
              <a:rPr lang="en-US"/>
              <a:t>and served on the side, when necessary, or used in the preparation of mixed dishes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3" name="Google Shape;44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How can we better understand the serve and do not serve categories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Serve items are low in sugar, salt and fat, good sources of nutrients, minimally processed ( encouraging whole foods when possible, They can be served at all meals and snacks and are safe to consume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contain higher amounts of sugar, salt and fat, contain little or no nutrients, highly processed ( generally with a lengthy ingredients list), and may not be safe – for example unpasteurized so there may be risk of harmful bacteria growth, or raw foods like homemade mayonnaise with raw eggs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 The food and beverage choice tables are not complete lists. If you have a question about an item that is not on the list, contact your lead agency or local public health unit.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3" name="Google Shape;16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can you use the food and beverage choice tables? By reading and understanding the nutrition label shown here on the left.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Foods such as fresh vegetables and fruits do not have food labels because they have nothing added to them. They are the only ingredient.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fresh vegetables and fruits are found in the serve category of the food and beverage choice tables (except for raw sprouts, for food safety reasons). • Information in the nutrition facts table is based on a quantity called serving size. It is listed at the top of the 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serving size tells you the amount of food used to calculate the numbers in the nutrition facts table. It may or may not be the amount that you choose to serve in your SNP. •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%DV (daily value) shows how much (or how little) of a nutrient is in a food or beverage. 5%DV or less means there is a little of a nutrient and 15%DV or more means there is a lot of a nutrient in the food or beverage  %DV is found on the righthand side of the nutrition facts 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you can see here, the CFG recommends having less sodium and less added sugar </a:t>
            </a:r>
            <a:endParaRPr/>
          </a:p>
        </p:txBody>
      </p:sp>
      <p:sp>
        <p:nvSpPr>
          <p:cNvPr id="176" name="Google Shape;17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following slides include the primary focus for selection with some examples from each category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more examples </a:t>
            </a:r>
            <a:r>
              <a:rPr b="1" lang="en-US" u="sng"/>
              <a:t>please refer to the PDF page </a:t>
            </a:r>
            <a:r>
              <a:rPr lang="en-US"/>
              <a:t>( in title) – The link to the PDF is included at the bottom of each slide You can click on this to access the complete 2020 nutrition guideline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chart shown here is an example of what you will find included in the 2020 nutrition guideline PDF</a:t>
            </a:r>
            <a:endParaRPr/>
          </a:p>
          <a:p>
            <a:pPr indent="0" lvl="0" marL="0" rtl="0" algn="l">
              <a:spcBef>
                <a:spcPts val="0"/>
              </a:spcBef>
              <a:spcAft>
                <a:spcPts val="0"/>
              </a:spcAft>
              <a:buNone/>
            </a:pPr>
            <a:r>
              <a:t/>
            </a:r>
            <a:endParaRPr/>
          </a:p>
        </p:txBody>
      </p:sp>
      <p:sp>
        <p:nvSpPr>
          <p:cNvPr id="187" name="Google Shape;18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Vegetable category – found on page 9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it comes to serve selection pick fresh or frozen items and ensure canned products contain 10% or less of the daily intake of sodium per serving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foods that are highly processed like veggie straws or chips- as they generally contain added oils, and higher salt </a:t>
            </a:r>
            <a:endParaRPr/>
          </a:p>
        </p:txBody>
      </p:sp>
      <p:sp>
        <p:nvSpPr>
          <p:cNvPr id="198" name="Google Shape;1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Fruit selection – found on page 9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Fresh , frozen and canned fruits are all wonderful choices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Make sure that the canned or pureed selection contains no added sugar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it comes to foods and beverages to not serve, fruit juices are now not recommended as they remove nutrition like fibre and contain a concentrated source of sugar- even though it is naturally occurring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2" name="Google Shape;21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Understanding the nutrition label in regards to whole grain products like breads and baked goods.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Whole grain, whole wheat or bran is first on the ingredient list </a:t>
            </a:r>
            <a:endParaRPr/>
          </a:p>
          <a:p>
            <a:pPr indent="0" lvl="0" marL="0" rtl="0" algn="l">
              <a:spcBef>
                <a:spcPts val="0"/>
              </a:spcBef>
              <a:spcAft>
                <a:spcPts val="0"/>
              </a:spcAft>
              <a:buClr>
                <a:schemeClr val="dk1"/>
              </a:buClr>
              <a:buSzPts val="1200"/>
              <a:buFont typeface="Arial"/>
              <a:buNone/>
            </a:pPr>
            <a:r>
              <a:rPr lang="en-US"/>
              <a:t>AND  </a:t>
            </a:r>
            <a:endParaRPr/>
          </a:p>
          <a:p>
            <a:pPr indent="0" lvl="0" marL="0" rtl="0" algn="l">
              <a:spcBef>
                <a:spcPts val="0"/>
              </a:spcBef>
              <a:spcAft>
                <a:spcPts val="0"/>
              </a:spcAft>
              <a:buNone/>
            </a:pPr>
            <a:r>
              <a:rPr lang="en-US"/>
              <a:t>Sodium is less than or equal to 10% DV (daily value) per serving </a:t>
            </a:r>
            <a:endParaRPr/>
          </a:p>
          <a:p>
            <a:pPr indent="0" lvl="0" marL="0" rtl="0" algn="l">
              <a:spcBef>
                <a:spcPts val="0"/>
              </a:spcBef>
              <a:spcAft>
                <a:spcPts val="0"/>
              </a:spcAft>
              <a:buClr>
                <a:schemeClr val="dk1"/>
              </a:buClr>
              <a:buSzPts val="1200"/>
              <a:buFont typeface="Arial"/>
              <a:buNone/>
            </a:pPr>
            <a:r>
              <a:rPr lang="en-US"/>
              <a:t> AND </a:t>
            </a:r>
            <a:endParaRPr/>
          </a:p>
          <a:p>
            <a:pPr indent="0" lvl="0" marL="0" rtl="0" algn="l">
              <a:spcBef>
                <a:spcPts val="0"/>
              </a:spcBef>
              <a:spcAft>
                <a:spcPts val="0"/>
              </a:spcAft>
              <a:buNone/>
            </a:pPr>
            <a:r>
              <a:rPr lang="en-US"/>
              <a:t> Sugar is less than or equal to 8 grams per 30 gram serving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8" name="Google Shape;2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Bread Products found on page 10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Serve whole grain items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not serve enriched, flavored or white flour breads – as they are highly processed and generally contain higher amounts of sugar and salt  </a:t>
            </a:r>
            <a:endParaRPr/>
          </a:p>
        </p:txBody>
      </p:sp>
      <p:sp>
        <p:nvSpPr>
          <p:cNvPr id="244" name="Google Shape;24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 name="Shape 26"/>
        <p:cNvGrpSpPr/>
        <p:nvPr/>
      </p:nvGrpSpPr>
      <p:grpSpPr>
        <a:xfrm>
          <a:off x="0" y="0"/>
          <a:ext cx="0" cy="0"/>
          <a:chOff x="0" y="0"/>
          <a:chExt cx="0" cy="0"/>
        </a:xfrm>
      </p:grpSpPr>
      <p:grpSp>
        <p:nvGrpSpPr>
          <p:cNvPr id="27" name="Google Shape;27;p27"/>
          <p:cNvGrpSpPr/>
          <p:nvPr/>
        </p:nvGrpSpPr>
        <p:grpSpPr>
          <a:xfrm>
            <a:off x="0" y="-8467"/>
            <a:ext cx="12192000" cy="6866467"/>
            <a:chOff x="0" y="-8467"/>
            <a:chExt cx="12192000" cy="6866467"/>
          </a:xfrm>
        </p:grpSpPr>
        <p:cxnSp>
          <p:nvCxnSpPr>
            <p:cNvPr id="28" name="Google Shape;28;p27"/>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 name="Google Shape;29;p27"/>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 name="Google Shape;30;p2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27"/>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27"/>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7"/>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27"/>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27"/>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27"/>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7"/>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27"/>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0" name="Google Shape;40;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4" name="Shape 94"/>
        <p:cNvGrpSpPr/>
        <p:nvPr/>
      </p:nvGrpSpPr>
      <p:grpSpPr>
        <a:xfrm>
          <a:off x="0" y="0"/>
          <a:ext cx="0" cy="0"/>
          <a:chOff x="0" y="0"/>
          <a:chExt cx="0" cy="0"/>
        </a:xfrm>
      </p:grpSpPr>
      <p:sp>
        <p:nvSpPr>
          <p:cNvPr id="95" name="Google Shape;95;p36"/>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6"/>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7" name="Google Shape;97;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0" name="Shape 100"/>
        <p:cNvGrpSpPr/>
        <p:nvPr/>
      </p:nvGrpSpPr>
      <p:grpSpPr>
        <a:xfrm>
          <a:off x="0" y="0"/>
          <a:ext cx="0" cy="0"/>
          <a:chOff x="0" y="0"/>
          <a:chExt cx="0" cy="0"/>
        </a:xfrm>
      </p:grpSpPr>
      <p:sp>
        <p:nvSpPr>
          <p:cNvPr id="101" name="Google Shape;101;p37"/>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7"/>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3" name="Google Shape;103;p37"/>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4" name="Google Shape;104;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p37"/>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8" name="Google Shape;108;p37"/>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9" name="Shape 109"/>
        <p:cNvGrpSpPr/>
        <p:nvPr/>
      </p:nvGrpSpPr>
      <p:grpSpPr>
        <a:xfrm>
          <a:off x="0" y="0"/>
          <a:ext cx="0" cy="0"/>
          <a:chOff x="0" y="0"/>
          <a:chExt cx="0" cy="0"/>
        </a:xfrm>
      </p:grpSpPr>
      <p:sp>
        <p:nvSpPr>
          <p:cNvPr id="110" name="Google Shape;110;p38"/>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8"/>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5" name="Shape 115"/>
        <p:cNvGrpSpPr/>
        <p:nvPr/>
      </p:nvGrpSpPr>
      <p:grpSpPr>
        <a:xfrm>
          <a:off x="0" y="0"/>
          <a:ext cx="0" cy="0"/>
          <a:chOff x="0" y="0"/>
          <a:chExt cx="0" cy="0"/>
        </a:xfrm>
      </p:grpSpPr>
      <p:sp>
        <p:nvSpPr>
          <p:cNvPr id="116" name="Google Shape;116;p39"/>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9"/>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39"/>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39"/>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39"/>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4" name="Shape 124"/>
        <p:cNvGrpSpPr/>
        <p:nvPr/>
      </p:nvGrpSpPr>
      <p:grpSpPr>
        <a:xfrm>
          <a:off x="0" y="0"/>
          <a:ext cx="0" cy="0"/>
          <a:chOff x="0" y="0"/>
          <a:chExt cx="0" cy="0"/>
        </a:xfrm>
      </p:grpSpPr>
      <p:sp>
        <p:nvSpPr>
          <p:cNvPr id="125" name="Google Shape;125;p40"/>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40"/>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7" name="Google Shape;127;p40"/>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8" name="Google Shape;128;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4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1"/>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42"/>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2"/>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6" name="Google Shape;46;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2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2" name="Google Shape;52;p2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3" name="Google Shape;53;p2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4" name="Google Shape;54;p2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3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1" name="Google Shape;61;p30"/>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31"/>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68" name="Google Shape;68;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3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34"/>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3" name="Google Shape;83;p34"/>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4" name="Google Shape;84;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5"/>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5"/>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rmAutofit/>
          </a:bodyPr>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90" name="Google Shape;90;p35"/>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26"/>
          <p:cNvGrpSpPr/>
          <p:nvPr/>
        </p:nvGrpSpPr>
        <p:grpSpPr>
          <a:xfrm>
            <a:off x="0" y="-8467"/>
            <a:ext cx="12192000" cy="6866467"/>
            <a:chOff x="0" y="-8467"/>
            <a:chExt cx="12192000" cy="6866467"/>
          </a:xfrm>
        </p:grpSpPr>
        <p:cxnSp>
          <p:nvCxnSpPr>
            <p:cNvPr id="11" name="Google Shape;11;p2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2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Google Shape;13;p2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2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6"/>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2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2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2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6"/>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2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3.png"/><Relationship Id="rId5" Type="http://schemas.openxmlformats.org/officeDocument/2006/relationships/image" Target="../media/image41.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32.png"/><Relationship Id="rId5" Type="http://schemas.openxmlformats.org/officeDocument/2006/relationships/image" Target="../media/image22.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0.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hyperlink" Target="https://nutritionconnections.ca/wp-content/uploads/2020/09/SNP-Nutrition-Guidelines-2020.pdf" TargetMode="External"/><Relationship Id="rId5" Type="http://schemas.openxmlformats.org/officeDocument/2006/relationships/image" Target="../media/image19.pn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25.png"/><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37.jp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42.jpg"/><Relationship Id="rId5" Type="http://schemas.openxmlformats.org/officeDocument/2006/relationships/image" Target="../media/image33.jpg"/><Relationship Id="rId6"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3.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13.png"/><Relationship Id="rId5"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nutritionconnections.ca/wp-content/uploads/2020/09/SNP-Nutrition-Guidelines-2020.pdf" TargetMode="External"/><Relationship Id="rId4" Type="http://schemas.openxmlformats.org/officeDocument/2006/relationships/image" Target="../media/image40.png"/><Relationship Id="rId5" Type="http://schemas.openxmlformats.org/officeDocument/2006/relationships/image" Target="../media/image15.png"/><Relationship Id="rId6" Type="http://schemas.openxmlformats.org/officeDocument/2006/relationships/image" Target="../media/image28.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3600"/>
              <a:buFont typeface="Trebuchet MS"/>
              <a:buNone/>
            </a:pPr>
            <a:r>
              <a:rPr lang="en-US" sz="3600"/>
              <a:t>Section 3: Food and Beverage Choice: Based on the Eat Well Plate from the CFG</a:t>
            </a:r>
            <a:endParaRPr/>
          </a:p>
        </p:txBody>
      </p:sp>
      <p:sp>
        <p:nvSpPr>
          <p:cNvPr id="149" name="Google Shape;149;p1"/>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https://nutritionconnections.ca/wp-content/uploads/2020/09/SNP-Nutrition-Guidelines-2020.pdf</a:t>
            </a:r>
            <a:endParaRPr/>
          </a:p>
        </p:txBody>
      </p:sp>
      <p:pic>
        <p:nvPicPr>
          <p:cNvPr id="150" name="Google Shape;150;p1"/>
          <p:cNvPicPr preferRelativeResize="0"/>
          <p:nvPr/>
        </p:nvPicPr>
        <p:blipFill rotWithShape="1">
          <a:blip r:embed="rId3">
            <a:alphaModFix/>
          </a:blip>
          <a:srcRect b="0" l="0" r="0" t="0"/>
          <a:stretch/>
        </p:blipFill>
        <p:spPr>
          <a:xfrm>
            <a:off x="260626" y="622079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Cereal and Baked Goods- PDF: Page 11</a:t>
            </a:r>
            <a:endParaRPr/>
          </a:p>
        </p:txBody>
      </p:sp>
      <p:sp>
        <p:nvSpPr>
          <p:cNvPr id="262" name="Google Shape;262;p10"/>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263" name="Google Shape;263;p10"/>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Oatmeal (e.g. quick cooking or large flake) </a:t>
            </a:r>
            <a:endParaRPr/>
          </a:p>
          <a:p>
            <a:pPr indent="-342900" lvl="0" marL="342900" rtl="0" algn="l">
              <a:spcBef>
                <a:spcPts val="1000"/>
              </a:spcBef>
              <a:spcAft>
                <a:spcPts val="0"/>
              </a:spcAft>
              <a:buSzPts val="1440"/>
              <a:buChar char="►"/>
            </a:pPr>
            <a:r>
              <a:rPr lang="en-US"/>
              <a:t>Oatmeal, instant (lightly sweetened) </a:t>
            </a:r>
            <a:endParaRPr/>
          </a:p>
          <a:p>
            <a:pPr indent="-342900" lvl="0" marL="342900" rtl="0" algn="l">
              <a:spcBef>
                <a:spcPts val="1000"/>
              </a:spcBef>
              <a:spcAft>
                <a:spcPts val="0"/>
              </a:spcAft>
              <a:buSzPts val="1440"/>
              <a:buChar char="►"/>
            </a:pPr>
            <a:r>
              <a:rPr lang="en-US"/>
              <a:t>Whole grain cereals, muffins and scones</a:t>
            </a:r>
            <a:endParaRPr/>
          </a:p>
        </p:txBody>
      </p:sp>
      <p:sp>
        <p:nvSpPr>
          <p:cNvPr id="264" name="Google Shape;264;p10"/>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265" name="Google Shape;265;p10"/>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Cereal with chocolate, candies, marshmallows or sugar-coated pieces</a:t>
            </a:r>
            <a:endParaRPr/>
          </a:p>
          <a:p>
            <a:pPr indent="-342900" lvl="0" marL="342900" rtl="0" algn="l">
              <a:spcBef>
                <a:spcPts val="1000"/>
              </a:spcBef>
              <a:spcAft>
                <a:spcPts val="0"/>
              </a:spcAft>
              <a:buSzPts val="1440"/>
              <a:buChar char="►"/>
            </a:pPr>
            <a:r>
              <a:rPr lang="en-US"/>
              <a:t> Oatmeal, instant (regularly sweetened)</a:t>
            </a:r>
            <a:endParaRPr/>
          </a:p>
          <a:p>
            <a:pPr indent="0" lvl="0" marL="0" rtl="0" algn="l">
              <a:spcBef>
                <a:spcPts val="1000"/>
              </a:spcBef>
              <a:spcAft>
                <a:spcPts val="0"/>
              </a:spcAft>
              <a:buSzPts val="1440"/>
              <a:buNone/>
            </a:pPr>
            <a:r>
              <a:t/>
            </a:r>
            <a:endParaRPr/>
          </a:p>
        </p:txBody>
      </p:sp>
      <p:sp>
        <p:nvSpPr>
          <p:cNvPr id="266" name="Google Shape;266;p10"/>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67" name="Google Shape;267;p10"/>
          <p:cNvPicPr preferRelativeResize="0"/>
          <p:nvPr/>
        </p:nvPicPr>
        <p:blipFill rotWithShape="1">
          <a:blip r:embed="rId4">
            <a:alphaModFix/>
          </a:blip>
          <a:srcRect b="0" l="0" r="0" t="0"/>
          <a:stretch/>
        </p:blipFill>
        <p:spPr>
          <a:xfrm>
            <a:off x="2378306" y="4446383"/>
            <a:ext cx="1594979" cy="1594979"/>
          </a:xfrm>
          <a:prstGeom prst="rect">
            <a:avLst/>
          </a:prstGeom>
          <a:noFill/>
          <a:ln>
            <a:noFill/>
          </a:ln>
        </p:spPr>
      </p:pic>
      <p:pic>
        <p:nvPicPr>
          <p:cNvPr id="268" name="Google Shape;268;p10"/>
          <p:cNvPicPr preferRelativeResize="0"/>
          <p:nvPr/>
        </p:nvPicPr>
        <p:blipFill rotWithShape="1">
          <a:blip r:embed="rId5">
            <a:alphaModFix/>
          </a:blip>
          <a:srcRect b="0" l="0" r="0" t="0"/>
          <a:stretch/>
        </p:blipFill>
        <p:spPr>
          <a:xfrm>
            <a:off x="6563929" y="4423740"/>
            <a:ext cx="2035629" cy="2035629"/>
          </a:xfrm>
          <a:prstGeom prst="rect">
            <a:avLst/>
          </a:prstGeom>
          <a:noFill/>
          <a:ln>
            <a:noFill/>
          </a:ln>
        </p:spPr>
      </p:pic>
      <p:pic>
        <p:nvPicPr>
          <p:cNvPr id="269" name="Google Shape;269;p10"/>
          <p:cNvPicPr preferRelativeResize="0"/>
          <p:nvPr/>
        </p:nvPicPr>
        <p:blipFill rotWithShape="1">
          <a:blip r:embed="rId6">
            <a:alphaModFix/>
          </a:blip>
          <a:srcRect b="0" l="0" r="0" t="0"/>
          <a:stretch/>
        </p:blipFill>
        <p:spPr>
          <a:xfrm>
            <a:off x="472545" y="5838162"/>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Grain Based Snacks- PDF: Page 11</a:t>
            </a:r>
            <a:endParaRPr/>
          </a:p>
        </p:txBody>
      </p:sp>
      <p:sp>
        <p:nvSpPr>
          <p:cNvPr id="276" name="Google Shape;276;p11"/>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277" name="Google Shape;277;p11"/>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Whole grain granola or cereal-type bars </a:t>
            </a:r>
            <a:endParaRPr/>
          </a:p>
          <a:p>
            <a:pPr indent="-342900" lvl="0" marL="342900" rtl="0" algn="l">
              <a:spcBef>
                <a:spcPts val="1000"/>
              </a:spcBef>
              <a:spcAft>
                <a:spcPts val="0"/>
              </a:spcAft>
              <a:buSzPts val="1440"/>
              <a:buChar char="►"/>
            </a:pPr>
            <a:r>
              <a:rPr lang="en-US"/>
              <a:t>Whole grain crackers </a:t>
            </a:r>
            <a:endParaRPr/>
          </a:p>
          <a:p>
            <a:pPr indent="-342900" lvl="0" marL="342900" rtl="0" algn="l">
              <a:spcBef>
                <a:spcPts val="1000"/>
              </a:spcBef>
              <a:spcAft>
                <a:spcPts val="0"/>
              </a:spcAft>
              <a:buSzPts val="1440"/>
              <a:buChar char="►"/>
            </a:pPr>
            <a:r>
              <a:rPr lang="en-US"/>
              <a:t>Brown rice cakes, unflavoured and unsweetened</a:t>
            </a:r>
            <a:endParaRPr/>
          </a:p>
        </p:txBody>
      </p:sp>
      <p:sp>
        <p:nvSpPr>
          <p:cNvPr id="278" name="Google Shape;278;p11"/>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279" name="Google Shape;279;p11"/>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Chocolate or yogurt dipped granola or cereal-type bars or those containing marshmallows, candy or chocolate pieces </a:t>
            </a:r>
            <a:endParaRPr/>
          </a:p>
          <a:p>
            <a:pPr indent="-342900" lvl="0" marL="342900" rtl="0" algn="l">
              <a:spcBef>
                <a:spcPts val="1000"/>
              </a:spcBef>
              <a:spcAft>
                <a:spcPts val="0"/>
              </a:spcAft>
              <a:buSzPts val="1440"/>
              <a:buChar char="►"/>
            </a:pPr>
            <a:r>
              <a:rPr lang="en-US"/>
              <a:t>Pretzels, tortilla or pita chips </a:t>
            </a:r>
            <a:endParaRPr/>
          </a:p>
        </p:txBody>
      </p:sp>
      <p:sp>
        <p:nvSpPr>
          <p:cNvPr id="280" name="Google Shape;280;p11"/>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81" name="Google Shape;281;p11"/>
          <p:cNvPicPr preferRelativeResize="0"/>
          <p:nvPr/>
        </p:nvPicPr>
        <p:blipFill rotWithShape="1">
          <a:blip r:embed="rId4">
            <a:alphaModFix/>
          </a:blip>
          <a:srcRect b="0" l="0" r="0" t="0"/>
          <a:stretch/>
        </p:blipFill>
        <p:spPr>
          <a:xfrm>
            <a:off x="7795335" y="5195224"/>
            <a:ext cx="1422400" cy="1422400"/>
          </a:xfrm>
          <a:prstGeom prst="rect">
            <a:avLst/>
          </a:prstGeom>
          <a:noFill/>
          <a:ln>
            <a:noFill/>
          </a:ln>
        </p:spPr>
      </p:pic>
      <p:pic>
        <p:nvPicPr>
          <p:cNvPr id="282" name="Google Shape;282;p11"/>
          <p:cNvPicPr preferRelativeResize="0"/>
          <p:nvPr/>
        </p:nvPicPr>
        <p:blipFill rotWithShape="1">
          <a:blip r:embed="rId5">
            <a:alphaModFix/>
          </a:blip>
          <a:srcRect b="0" l="0" r="0" t="0"/>
          <a:stretch/>
        </p:blipFill>
        <p:spPr>
          <a:xfrm>
            <a:off x="5707391" y="4929326"/>
            <a:ext cx="1623243" cy="1913269"/>
          </a:xfrm>
          <a:prstGeom prst="rect">
            <a:avLst/>
          </a:prstGeom>
          <a:noFill/>
          <a:ln>
            <a:noFill/>
          </a:ln>
        </p:spPr>
      </p:pic>
      <p:pic>
        <p:nvPicPr>
          <p:cNvPr id="283" name="Google Shape;283;p11"/>
          <p:cNvPicPr preferRelativeResize="0"/>
          <p:nvPr/>
        </p:nvPicPr>
        <p:blipFill rotWithShape="1">
          <a:blip r:embed="rId6">
            <a:alphaModFix/>
          </a:blip>
          <a:srcRect b="0" l="0" r="0" t="0"/>
          <a:stretch/>
        </p:blipFill>
        <p:spPr>
          <a:xfrm>
            <a:off x="2760775" y="4841477"/>
            <a:ext cx="717766" cy="1064947"/>
          </a:xfrm>
          <a:prstGeom prst="rect">
            <a:avLst/>
          </a:prstGeom>
          <a:noFill/>
          <a:ln>
            <a:noFill/>
          </a:ln>
        </p:spPr>
      </p:pic>
      <p:pic>
        <p:nvPicPr>
          <p:cNvPr id="284" name="Google Shape;284;p11"/>
          <p:cNvPicPr preferRelativeResize="0"/>
          <p:nvPr/>
        </p:nvPicPr>
        <p:blipFill rotWithShape="1">
          <a:blip r:embed="rId7">
            <a:alphaModFix/>
          </a:blip>
          <a:srcRect b="0" l="0" r="0" t="0"/>
          <a:stretch/>
        </p:blipFill>
        <p:spPr>
          <a:xfrm>
            <a:off x="531655" y="573848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2"/>
          <p:cNvSpPr txBox="1"/>
          <p:nvPr>
            <p:ph type="title"/>
          </p:nvPr>
        </p:nvSpPr>
        <p:spPr>
          <a:xfrm>
            <a:off x="677333" y="609600"/>
            <a:ext cx="964232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Noodles, rice and other grains - PDF: Page 11</a:t>
            </a:r>
            <a:endParaRPr/>
          </a:p>
        </p:txBody>
      </p:sp>
      <p:sp>
        <p:nvSpPr>
          <p:cNvPr id="291" name="Google Shape;291;p12"/>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292" name="Google Shape;292;p12"/>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 Whole grains (e.g. quinoa, oats, bulgur, buckwheat, barley, farro, whole wheat couscous) </a:t>
            </a:r>
            <a:endParaRPr/>
          </a:p>
          <a:p>
            <a:pPr indent="-342900" lvl="0" marL="342900" rtl="0" algn="l">
              <a:spcBef>
                <a:spcPts val="1000"/>
              </a:spcBef>
              <a:spcAft>
                <a:spcPts val="0"/>
              </a:spcAft>
              <a:buSzPts val="1440"/>
              <a:buChar char="►"/>
            </a:pPr>
            <a:r>
              <a:rPr lang="en-US"/>
              <a:t>Brown rice, wild rice </a:t>
            </a:r>
            <a:endParaRPr/>
          </a:p>
          <a:p>
            <a:pPr indent="-342900" lvl="0" marL="342900" rtl="0" algn="l">
              <a:spcBef>
                <a:spcPts val="1000"/>
              </a:spcBef>
              <a:spcAft>
                <a:spcPts val="0"/>
              </a:spcAft>
              <a:buSzPts val="1440"/>
              <a:buChar char="►"/>
            </a:pPr>
            <a:r>
              <a:rPr lang="en-US"/>
              <a:t>Whole wheat or whole grain noodles</a:t>
            </a:r>
            <a:endParaRPr/>
          </a:p>
        </p:txBody>
      </p:sp>
      <p:sp>
        <p:nvSpPr>
          <p:cNvPr id="293" name="Google Shape;293;p12"/>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294" name="Google Shape;294;p12"/>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White rice (converted, parboiled), rice noodles and enriched white pasta</a:t>
            </a:r>
            <a:endParaRPr/>
          </a:p>
          <a:p>
            <a:pPr indent="-342900" lvl="0" marL="342900" rtl="0" algn="l">
              <a:spcBef>
                <a:spcPts val="1000"/>
              </a:spcBef>
              <a:spcAft>
                <a:spcPts val="0"/>
              </a:spcAft>
              <a:buSzPts val="1440"/>
              <a:buChar char="►"/>
            </a:pPr>
            <a:r>
              <a:rPr lang="en-US"/>
              <a:t>Flavoured, pre-packaged grains, rice and pasta (e.g. garlic, herb, chicken, vegetable, macaroni and cheese) </a:t>
            </a:r>
            <a:endParaRPr/>
          </a:p>
          <a:p>
            <a:pPr indent="-251459" lvl="0" marL="342900" rtl="0" algn="l">
              <a:spcBef>
                <a:spcPts val="1000"/>
              </a:spcBef>
              <a:spcAft>
                <a:spcPts val="0"/>
              </a:spcAft>
              <a:buSzPts val="1440"/>
              <a:buNone/>
            </a:pPr>
            <a:r>
              <a:t/>
            </a:r>
            <a:endParaRPr/>
          </a:p>
        </p:txBody>
      </p:sp>
      <p:sp>
        <p:nvSpPr>
          <p:cNvPr id="295" name="Google Shape;295;p12"/>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96" name="Google Shape;296;p12"/>
          <p:cNvPicPr preferRelativeResize="0"/>
          <p:nvPr/>
        </p:nvPicPr>
        <p:blipFill rotWithShape="1">
          <a:blip r:embed="rId4">
            <a:alphaModFix/>
          </a:blip>
          <a:srcRect b="0" l="0" r="0" t="0"/>
          <a:stretch/>
        </p:blipFill>
        <p:spPr>
          <a:xfrm>
            <a:off x="2512657" y="4870054"/>
            <a:ext cx="810683" cy="1080911"/>
          </a:xfrm>
          <a:prstGeom prst="rect">
            <a:avLst/>
          </a:prstGeom>
          <a:noFill/>
          <a:ln>
            <a:noFill/>
          </a:ln>
        </p:spPr>
      </p:pic>
      <p:pic>
        <p:nvPicPr>
          <p:cNvPr id="297" name="Google Shape;297;p12"/>
          <p:cNvPicPr preferRelativeResize="0"/>
          <p:nvPr/>
        </p:nvPicPr>
        <p:blipFill rotWithShape="1">
          <a:blip r:embed="rId5">
            <a:alphaModFix/>
          </a:blip>
          <a:srcRect b="0" l="0" r="0" t="0"/>
          <a:stretch/>
        </p:blipFill>
        <p:spPr>
          <a:xfrm>
            <a:off x="6150427" y="5153519"/>
            <a:ext cx="1579335" cy="1464105"/>
          </a:xfrm>
          <a:prstGeom prst="rect">
            <a:avLst/>
          </a:prstGeom>
          <a:noFill/>
          <a:ln>
            <a:noFill/>
          </a:ln>
        </p:spPr>
      </p:pic>
      <p:pic>
        <p:nvPicPr>
          <p:cNvPr id="298" name="Google Shape;298;p12"/>
          <p:cNvPicPr preferRelativeResize="0"/>
          <p:nvPr/>
        </p:nvPicPr>
        <p:blipFill rotWithShape="1">
          <a:blip r:embed="rId6">
            <a:alphaModFix/>
          </a:blip>
          <a:srcRect b="0" l="0" r="0" t="0"/>
          <a:stretch/>
        </p:blipFill>
        <p:spPr>
          <a:xfrm>
            <a:off x="472545" y="5398885"/>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Protein Foods: Merged Meat and alternatives with Milk Products </a:t>
            </a:r>
            <a:endParaRPr/>
          </a:p>
        </p:txBody>
      </p:sp>
      <p:sp>
        <p:nvSpPr>
          <p:cNvPr id="305" name="Google Shape;305;p13"/>
          <p:cNvSpPr txBox="1"/>
          <p:nvPr>
            <p:ph idx="1" type="body"/>
          </p:nvPr>
        </p:nvSpPr>
        <p:spPr>
          <a:xfrm>
            <a:off x="677334" y="2204132"/>
            <a:ext cx="8596668" cy="388077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79999"/>
              <a:buChar char="►"/>
            </a:pPr>
            <a:r>
              <a:rPr lang="en-US"/>
              <a:t>This now encompasses the following: </a:t>
            </a:r>
            <a:endParaRPr/>
          </a:p>
          <a:p>
            <a:pPr indent="-285750" lvl="1" marL="742950" rtl="0" algn="l">
              <a:spcBef>
                <a:spcPts val="1000"/>
              </a:spcBef>
              <a:spcAft>
                <a:spcPts val="0"/>
              </a:spcAft>
              <a:buSzPct val="80000"/>
              <a:buChar char="►"/>
            </a:pPr>
            <a:r>
              <a:rPr lang="en-US"/>
              <a:t>Milk</a:t>
            </a:r>
            <a:endParaRPr/>
          </a:p>
          <a:p>
            <a:pPr indent="-285750" lvl="1" marL="742950" rtl="0" algn="l">
              <a:spcBef>
                <a:spcPts val="1000"/>
              </a:spcBef>
              <a:spcAft>
                <a:spcPts val="0"/>
              </a:spcAft>
              <a:buSzPct val="80000"/>
              <a:buChar char="►"/>
            </a:pPr>
            <a:r>
              <a:rPr lang="en-US"/>
              <a:t>Milk Alternatives</a:t>
            </a:r>
            <a:endParaRPr/>
          </a:p>
          <a:p>
            <a:pPr indent="-285750" lvl="1" marL="742950" rtl="0" algn="l">
              <a:spcBef>
                <a:spcPts val="1000"/>
              </a:spcBef>
              <a:spcAft>
                <a:spcPts val="0"/>
              </a:spcAft>
              <a:buSzPct val="80000"/>
              <a:buChar char="►"/>
            </a:pPr>
            <a:r>
              <a:rPr lang="en-US"/>
              <a:t>Yogurt </a:t>
            </a:r>
            <a:endParaRPr/>
          </a:p>
          <a:p>
            <a:pPr indent="-285750" lvl="1" marL="742950" rtl="0" algn="l">
              <a:spcBef>
                <a:spcPts val="1000"/>
              </a:spcBef>
              <a:spcAft>
                <a:spcPts val="0"/>
              </a:spcAft>
              <a:buSzPct val="80000"/>
              <a:buChar char="►"/>
            </a:pPr>
            <a:r>
              <a:rPr lang="en-US"/>
              <a:t>Cheese </a:t>
            </a:r>
            <a:endParaRPr/>
          </a:p>
          <a:p>
            <a:pPr indent="0" lvl="1" marL="457200" rtl="0" algn="l">
              <a:spcBef>
                <a:spcPts val="1000"/>
              </a:spcBef>
              <a:spcAft>
                <a:spcPts val="0"/>
              </a:spcAft>
              <a:buSzPct val="80000"/>
              <a:buNone/>
            </a:pPr>
            <a:r>
              <a:rPr lang="en-US"/>
              <a:t>PLUS </a:t>
            </a:r>
            <a:endParaRPr/>
          </a:p>
          <a:p>
            <a:pPr indent="-285750" lvl="1" marL="742950" rtl="0" algn="l">
              <a:spcBef>
                <a:spcPts val="1000"/>
              </a:spcBef>
              <a:spcAft>
                <a:spcPts val="0"/>
              </a:spcAft>
              <a:buSzPct val="80000"/>
              <a:buChar char="►"/>
            </a:pPr>
            <a:r>
              <a:rPr lang="en-US"/>
              <a:t>Eggs</a:t>
            </a:r>
            <a:endParaRPr/>
          </a:p>
          <a:p>
            <a:pPr indent="-285750" lvl="1" marL="742950" rtl="0" algn="l">
              <a:spcBef>
                <a:spcPts val="1000"/>
              </a:spcBef>
              <a:spcAft>
                <a:spcPts val="0"/>
              </a:spcAft>
              <a:buSzPct val="80000"/>
              <a:buChar char="►"/>
            </a:pPr>
            <a:r>
              <a:rPr lang="en-US"/>
              <a:t>Nut and Seed</a:t>
            </a:r>
            <a:endParaRPr/>
          </a:p>
          <a:p>
            <a:pPr indent="-285750" lvl="1" marL="742950" rtl="0" algn="l">
              <a:spcBef>
                <a:spcPts val="1000"/>
              </a:spcBef>
              <a:spcAft>
                <a:spcPts val="0"/>
              </a:spcAft>
              <a:buSzPct val="80000"/>
              <a:buChar char="►"/>
            </a:pPr>
            <a:r>
              <a:rPr lang="en-US"/>
              <a:t>Tofu</a:t>
            </a:r>
            <a:endParaRPr/>
          </a:p>
          <a:p>
            <a:pPr indent="-285750" lvl="1" marL="742950" rtl="0" algn="l">
              <a:spcBef>
                <a:spcPts val="1000"/>
              </a:spcBef>
              <a:spcAft>
                <a:spcPts val="0"/>
              </a:spcAft>
              <a:buSzPct val="80000"/>
              <a:buChar char="►"/>
            </a:pPr>
            <a:r>
              <a:rPr lang="en-US"/>
              <a:t>Fish</a:t>
            </a:r>
            <a:endParaRPr/>
          </a:p>
          <a:p>
            <a:pPr indent="-285750" lvl="1" marL="742950" rtl="0" algn="l">
              <a:spcBef>
                <a:spcPts val="1000"/>
              </a:spcBef>
              <a:spcAft>
                <a:spcPts val="0"/>
              </a:spcAft>
              <a:buSzPct val="80000"/>
              <a:buChar char="►"/>
            </a:pPr>
            <a:r>
              <a:rPr lang="en-US"/>
              <a:t>Meat</a:t>
            </a:r>
            <a:endParaRPr/>
          </a:p>
          <a:p>
            <a:pPr indent="-258318" lvl="0" marL="342900" rtl="0" algn="l">
              <a:spcBef>
                <a:spcPts val="1000"/>
              </a:spcBef>
              <a:spcAft>
                <a:spcPts val="0"/>
              </a:spcAft>
              <a:buSzPct val="79999"/>
              <a:buNone/>
            </a:pPr>
            <a:r>
              <a:t/>
            </a:r>
            <a:endParaRPr/>
          </a:p>
        </p:txBody>
      </p:sp>
      <p:pic>
        <p:nvPicPr>
          <p:cNvPr id="306" name="Google Shape;306;p13"/>
          <p:cNvPicPr preferRelativeResize="0"/>
          <p:nvPr/>
        </p:nvPicPr>
        <p:blipFill rotWithShape="1">
          <a:blip r:embed="rId3">
            <a:alphaModFix/>
          </a:blip>
          <a:srcRect b="0" l="0" r="0" t="0"/>
          <a:stretch/>
        </p:blipFill>
        <p:spPr>
          <a:xfrm>
            <a:off x="4675635" y="2944646"/>
            <a:ext cx="4921767" cy="2399744"/>
          </a:xfrm>
          <a:prstGeom prst="rect">
            <a:avLst/>
          </a:prstGeom>
          <a:noFill/>
          <a:ln>
            <a:noFill/>
          </a:ln>
        </p:spPr>
      </p:pic>
      <p:pic>
        <p:nvPicPr>
          <p:cNvPr id="307" name="Google Shape;307;p13"/>
          <p:cNvPicPr preferRelativeResize="0"/>
          <p:nvPr/>
        </p:nvPicPr>
        <p:blipFill rotWithShape="1">
          <a:blip r:embed="rId4">
            <a:alphaModFix/>
          </a:blip>
          <a:srcRect b="0" l="0" r="0" t="0"/>
          <a:stretch/>
        </p:blipFill>
        <p:spPr>
          <a:xfrm>
            <a:off x="697998" y="6084905"/>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Milk Products- PDF: Page 12 </a:t>
            </a:r>
            <a:endParaRPr/>
          </a:p>
        </p:txBody>
      </p:sp>
      <p:sp>
        <p:nvSpPr>
          <p:cNvPr id="314" name="Google Shape;314;p1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15" name="Google Shape;315;p1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Plain skim, 1%, or 2% cow’s milk Skim milk or partly skimmed milk powder </a:t>
            </a:r>
            <a:endParaRPr/>
          </a:p>
          <a:p>
            <a:pPr indent="-342900" lvl="0" marL="342900" rtl="0" algn="l">
              <a:spcBef>
                <a:spcPts val="1000"/>
              </a:spcBef>
              <a:spcAft>
                <a:spcPts val="0"/>
              </a:spcAft>
              <a:buSzPts val="1440"/>
              <a:buChar char="►"/>
            </a:pPr>
            <a:r>
              <a:rPr lang="en-US"/>
              <a:t>Canned, evaporated milk, used in cooking and baking </a:t>
            </a:r>
            <a:endParaRPr/>
          </a:p>
        </p:txBody>
      </p:sp>
      <p:sp>
        <p:nvSpPr>
          <p:cNvPr id="316" name="Google Shape;316;p1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17" name="Google Shape;317;p1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Flavoured milk (e.g. chocolate milk, strawberry milk) </a:t>
            </a:r>
            <a:endParaRPr/>
          </a:p>
          <a:p>
            <a:pPr indent="-342900" lvl="0" marL="342900" rtl="0" algn="l">
              <a:spcBef>
                <a:spcPts val="1000"/>
              </a:spcBef>
              <a:spcAft>
                <a:spcPts val="0"/>
              </a:spcAft>
              <a:buSzPts val="1440"/>
              <a:buChar char="►"/>
            </a:pPr>
            <a:r>
              <a:rPr lang="en-US"/>
              <a:t>Hot chocolate  </a:t>
            </a:r>
            <a:endParaRPr/>
          </a:p>
          <a:p>
            <a:pPr indent="-342900" lvl="0" marL="342900" rtl="0" algn="l">
              <a:spcBef>
                <a:spcPts val="1000"/>
              </a:spcBef>
              <a:spcAft>
                <a:spcPts val="0"/>
              </a:spcAft>
              <a:buSzPts val="1440"/>
              <a:buChar char="►"/>
            </a:pPr>
            <a:r>
              <a:rPr lang="en-US">
                <a:highlight>
                  <a:srgbClr val="FFFF00"/>
                </a:highlight>
              </a:rPr>
              <a:t>3.25% cow’s milk </a:t>
            </a:r>
            <a:r>
              <a:rPr lang="en-US"/>
              <a:t>(homogenized milk), table cream, coffee cream, whipping cream, non-dairy whipped cream toppings</a:t>
            </a:r>
            <a:endParaRPr/>
          </a:p>
          <a:p>
            <a:pPr indent="-342900" lvl="0" marL="342900" rtl="0" algn="l">
              <a:spcBef>
                <a:spcPts val="1000"/>
              </a:spcBef>
              <a:spcAft>
                <a:spcPts val="0"/>
              </a:spcAft>
              <a:buSzPts val="1440"/>
              <a:buChar char="►"/>
            </a:pPr>
            <a:r>
              <a:rPr lang="en-US"/>
              <a:t> </a:t>
            </a:r>
            <a:endParaRPr/>
          </a:p>
        </p:txBody>
      </p:sp>
      <p:sp>
        <p:nvSpPr>
          <p:cNvPr id="318" name="Google Shape;318;p14"/>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319" name="Google Shape;319;p14"/>
          <p:cNvPicPr preferRelativeResize="0"/>
          <p:nvPr/>
        </p:nvPicPr>
        <p:blipFill rotWithShape="1">
          <a:blip r:embed="rId4">
            <a:alphaModFix/>
          </a:blip>
          <a:srcRect b="0" l="0" r="0" t="0"/>
          <a:stretch/>
        </p:blipFill>
        <p:spPr>
          <a:xfrm>
            <a:off x="8882115" y="3729523"/>
            <a:ext cx="1526598" cy="1526598"/>
          </a:xfrm>
          <a:prstGeom prst="rect">
            <a:avLst/>
          </a:prstGeom>
          <a:noFill/>
          <a:ln>
            <a:noFill/>
          </a:ln>
        </p:spPr>
      </p:pic>
      <p:pic>
        <p:nvPicPr>
          <p:cNvPr id="320" name="Google Shape;320;p14"/>
          <p:cNvPicPr preferRelativeResize="0"/>
          <p:nvPr/>
        </p:nvPicPr>
        <p:blipFill rotWithShape="1">
          <a:blip r:embed="rId5">
            <a:alphaModFix/>
          </a:blip>
          <a:srcRect b="0" l="0" r="0" t="0"/>
          <a:stretch/>
        </p:blipFill>
        <p:spPr>
          <a:xfrm>
            <a:off x="3404507" y="4355871"/>
            <a:ext cx="635000" cy="1524000"/>
          </a:xfrm>
          <a:prstGeom prst="rect">
            <a:avLst/>
          </a:prstGeom>
          <a:noFill/>
          <a:ln>
            <a:noFill/>
          </a:ln>
        </p:spPr>
      </p:pic>
      <p:pic>
        <p:nvPicPr>
          <p:cNvPr id="321" name="Google Shape;321;p14"/>
          <p:cNvPicPr preferRelativeResize="0"/>
          <p:nvPr/>
        </p:nvPicPr>
        <p:blipFill rotWithShape="1">
          <a:blip r:embed="rId6">
            <a:alphaModFix/>
          </a:blip>
          <a:srcRect b="0" l="0" r="0" t="0"/>
          <a:stretch/>
        </p:blipFill>
        <p:spPr>
          <a:xfrm>
            <a:off x="472545" y="5861373"/>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Milk Alternatives-  PDF: Page 12 </a:t>
            </a:r>
            <a:endParaRPr/>
          </a:p>
        </p:txBody>
      </p:sp>
      <p:sp>
        <p:nvSpPr>
          <p:cNvPr id="328" name="Google Shape;328;p15"/>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29" name="Google Shape;329;p15"/>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Unsweetened/unflavoured, fortified soy beverage</a:t>
            </a:r>
            <a:endParaRPr/>
          </a:p>
          <a:p>
            <a:pPr indent="-342900" lvl="0" marL="342900" rtl="0" algn="l">
              <a:spcBef>
                <a:spcPts val="1000"/>
              </a:spcBef>
              <a:spcAft>
                <a:spcPts val="0"/>
              </a:spcAft>
              <a:buSzPts val="1440"/>
              <a:buChar char="►"/>
            </a:pPr>
            <a:r>
              <a:rPr lang="en-US"/>
              <a:t>Unsweetened/unflavoured plant-based beverages with: </a:t>
            </a:r>
            <a:endParaRPr/>
          </a:p>
          <a:p>
            <a:pPr indent="-285750" lvl="1" marL="742950" rtl="0" algn="l">
              <a:spcBef>
                <a:spcPts val="1000"/>
              </a:spcBef>
              <a:spcAft>
                <a:spcPts val="0"/>
              </a:spcAft>
              <a:buSzPts val="1280"/>
              <a:buChar char="►"/>
            </a:pPr>
            <a:r>
              <a:rPr lang="en-US"/>
              <a:t>at least 6 grams protein per 250 ml</a:t>
            </a:r>
            <a:endParaRPr/>
          </a:p>
          <a:p>
            <a:pPr indent="-285750" lvl="1" marL="742950" rtl="0" algn="l">
              <a:spcBef>
                <a:spcPts val="1000"/>
              </a:spcBef>
              <a:spcAft>
                <a:spcPts val="0"/>
              </a:spcAft>
              <a:buSzPts val="1280"/>
              <a:buChar char="►"/>
            </a:pPr>
            <a:r>
              <a:rPr lang="en-US"/>
              <a:t>at least 30%DV for calcium</a:t>
            </a:r>
            <a:endParaRPr/>
          </a:p>
          <a:p>
            <a:pPr indent="-285750" lvl="1" marL="742950" rtl="0" algn="l">
              <a:spcBef>
                <a:spcPts val="1000"/>
              </a:spcBef>
              <a:spcAft>
                <a:spcPts val="0"/>
              </a:spcAft>
              <a:buSzPts val="1280"/>
              <a:buChar char="►"/>
            </a:pPr>
            <a:r>
              <a:rPr lang="en-US"/>
              <a:t>At least  30%DV for vitamin D per 250 ml </a:t>
            </a:r>
            <a:endParaRPr/>
          </a:p>
        </p:txBody>
      </p:sp>
      <p:sp>
        <p:nvSpPr>
          <p:cNvPr id="330" name="Google Shape;330;p15"/>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31" name="Google Shape;331;p15"/>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Unfortified plant-based beverages</a:t>
            </a:r>
            <a:endParaRPr/>
          </a:p>
          <a:p>
            <a:pPr indent="-342900" lvl="0" marL="342900" rtl="0" algn="l">
              <a:spcBef>
                <a:spcPts val="1000"/>
              </a:spcBef>
              <a:spcAft>
                <a:spcPts val="0"/>
              </a:spcAft>
              <a:buSzPts val="1440"/>
              <a:buChar char="►"/>
            </a:pPr>
            <a:r>
              <a:rPr lang="en-US"/>
              <a:t> Flavoured/sweetened plant-based beverages</a:t>
            </a:r>
            <a:endParaRPr/>
          </a:p>
        </p:txBody>
      </p:sp>
      <p:sp>
        <p:nvSpPr>
          <p:cNvPr id="332" name="Google Shape;332;p15"/>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333" name="Google Shape;333;p15"/>
          <p:cNvPicPr preferRelativeResize="0"/>
          <p:nvPr/>
        </p:nvPicPr>
        <p:blipFill rotWithShape="1">
          <a:blip r:embed="rId4">
            <a:alphaModFix/>
          </a:blip>
          <a:srcRect b="0" l="0" r="0" t="0"/>
          <a:stretch/>
        </p:blipFill>
        <p:spPr>
          <a:xfrm>
            <a:off x="4975668" y="4120756"/>
            <a:ext cx="2091785" cy="2198147"/>
          </a:xfrm>
          <a:prstGeom prst="rect">
            <a:avLst/>
          </a:prstGeom>
          <a:noFill/>
          <a:ln>
            <a:noFill/>
          </a:ln>
        </p:spPr>
      </p:pic>
      <p:pic>
        <p:nvPicPr>
          <p:cNvPr id="334" name="Google Shape;334;p15"/>
          <p:cNvPicPr preferRelativeResize="0"/>
          <p:nvPr/>
        </p:nvPicPr>
        <p:blipFill rotWithShape="1">
          <a:blip r:embed="rId5">
            <a:alphaModFix/>
          </a:blip>
          <a:srcRect b="0" l="0" r="0" t="0"/>
          <a:stretch/>
        </p:blipFill>
        <p:spPr>
          <a:xfrm>
            <a:off x="9661145" y="1652059"/>
            <a:ext cx="2247826" cy="2737244"/>
          </a:xfrm>
          <a:prstGeom prst="rect">
            <a:avLst/>
          </a:prstGeom>
          <a:noFill/>
          <a:ln>
            <a:noFill/>
          </a:ln>
        </p:spPr>
      </p:pic>
      <p:pic>
        <p:nvPicPr>
          <p:cNvPr id="335" name="Google Shape;335;p15"/>
          <p:cNvPicPr preferRelativeResize="0"/>
          <p:nvPr/>
        </p:nvPicPr>
        <p:blipFill rotWithShape="1">
          <a:blip r:embed="rId6">
            <a:alphaModFix/>
          </a:blip>
          <a:srcRect b="0" l="0" r="0" t="0"/>
          <a:stretch/>
        </p:blipFill>
        <p:spPr>
          <a:xfrm>
            <a:off x="481551" y="5945556"/>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Yogurt- PDF: Page 12 </a:t>
            </a:r>
            <a:endParaRPr/>
          </a:p>
        </p:txBody>
      </p:sp>
      <p:sp>
        <p:nvSpPr>
          <p:cNvPr id="342" name="Google Shape;342;p1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43" name="Google Shape;343;p1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Plain yogurt, soy yogurt and kefir with less than or equal to 2% milk fat </a:t>
            </a:r>
            <a:endParaRPr/>
          </a:p>
          <a:p>
            <a:pPr indent="-342900" lvl="0" marL="342900" rtl="0" algn="l">
              <a:spcBef>
                <a:spcPts val="1000"/>
              </a:spcBef>
              <a:spcAft>
                <a:spcPts val="0"/>
              </a:spcAft>
              <a:buSzPts val="1440"/>
              <a:buChar char="►"/>
            </a:pPr>
            <a:r>
              <a:rPr lang="en-US"/>
              <a:t>Flavoured/sweetened yogurt, soy yogurt and kefir with:</a:t>
            </a:r>
            <a:endParaRPr/>
          </a:p>
          <a:p>
            <a:pPr indent="-285750" lvl="1" marL="742950" rtl="0" algn="l">
              <a:spcBef>
                <a:spcPts val="1000"/>
              </a:spcBef>
              <a:spcAft>
                <a:spcPts val="0"/>
              </a:spcAft>
              <a:buSzPts val="1280"/>
              <a:buChar char="►"/>
            </a:pPr>
            <a:r>
              <a:rPr lang="en-US"/>
              <a:t> less than or equal to 11 grams of sugar per 100 gram serving</a:t>
            </a:r>
            <a:endParaRPr/>
          </a:p>
          <a:p>
            <a:pPr indent="-285750" lvl="1" marL="742950" rtl="0" algn="l">
              <a:spcBef>
                <a:spcPts val="1000"/>
              </a:spcBef>
              <a:spcAft>
                <a:spcPts val="0"/>
              </a:spcAft>
              <a:buSzPts val="1280"/>
              <a:buChar char="►"/>
            </a:pPr>
            <a:r>
              <a:rPr lang="en-US"/>
              <a:t>less than or equal to 2% milk fat</a:t>
            </a:r>
            <a:endParaRPr/>
          </a:p>
        </p:txBody>
      </p:sp>
      <p:sp>
        <p:nvSpPr>
          <p:cNvPr id="344" name="Google Shape;344;p1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45" name="Google Shape;345;p1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Yogurts with added sugar/candy/chocolate Frozen yogurt </a:t>
            </a:r>
            <a:endParaRPr/>
          </a:p>
          <a:p>
            <a:pPr indent="-342900" lvl="0" marL="342900" rtl="0" algn="l">
              <a:spcBef>
                <a:spcPts val="1000"/>
              </a:spcBef>
              <a:spcAft>
                <a:spcPts val="0"/>
              </a:spcAft>
              <a:buSzPts val="1440"/>
              <a:buChar char="►"/>
            </a:pPr>
            <a:r>
              <a:rPr lang="en-US"/>
              <a:t>Drinkable yogurt </a:t>
            </a:r>
            <a:endParaRPr/>
          </a:p>
        </p:txBody>
      </p:sp>
      <p:sp>
        <p:nvSpPr>
          <p:cNvPr id="346" name="Google Shape;346;p16"/>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347" name="Google Shape;347;p16"/>
          <p:cNvPicPr preferRelativeResize="0"/>
          <p:nvPr/>
        </p:nvPicPr>
        <p:blipFill rotWithShape="1">
          <a:blip r:embed="rId4">
            <a:alphaModFix/>
          </a:blip>
          <a:srcRect b="0" l="0" r="0" t="0"/>
          <a:stretch/>
        </p:blipFill>
        <p:spPr>
          <a:xfrm>
            <a:off x="7357892" y="3544149"/>
            <a:ext cx="2143125" cy="2143125"/>
          </a:xfrm>
          <a:prstGeom prst="rect">
            <a:avLst/>
          </a:prstGeom>
          <a:noFill/>
          <a:ln>
            <a:noFill/>
          </a:ln>
        </p:spPr>
      </p:pic>
      <p:pic>
        <p:nvPicPr>
          <p:cNvPr id="348" name="Google Shape;348;p16"/>
          <p:cNvPicPr preferRelativeResize="0"/>
          <p:nvPr/>
        </p:nvPicPr>
        <p:blipFill rotWithShape="1">
          <a:blip r:embed="rId5">
            <a:alphaModFix/>
          </a:blip>
          <a:srcRect b="0" l="0" r="0" t="0"/>
          <a:stretch/>
        </p:blipFill>
        <p:spPr>
          <a:xfrm>
            <a:off x="448729" y="553528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Cheese- PDF: Page 13</a:t>
            </a:r>
            <a:endParaRPr/>
          </a:p>
        </p:txBody>
      </p:sp>
      <p:sp>
        <p:nvSpPr>
          <p:cNvPr id="355" name="Google Shape;355;p1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56" name="Google Shape;356;p1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Hard and soft, non-processed cheese made from pasteurized milk </a:t>
            </a:r>
            <a:r>
              <a:rPr lang="en-US">
                <a:highlight>
                  <a:srgbClr val="FFFF00"/>
                </a:highlight>
              </a:rPr>
              <a:t>with less than or equal to 20% milk fat (when possible) </a:t>
            </a:r>
            <a:endParaRPr/>
          </a:p>
          <a:p>
            <a:pPr indent="-342900" lvl="0" marL="342900" rtl="0" algn="l">
              <a:spcBef>
                <a:spcPts val="1000"/>
              </a:spcBef>
              <a:spcAft>
                <a:spcPts val="0"/>
              </a:spcAft>
              <a:buSzPts val="1440"/>
              <a:buChar char="►"/>
            </a:pPr>
            <a:r>
              <a:rPr lang="en-US"/>
              <a:t>Cheese sticks, cheese curds with</a:t>
            </a:r>
            <a:endParaRPr/>
          </a:p>
          <a:p>
            <a:pPr indent="-285750" lvl="1" marL="742950" rtl="0" algn="l">
              <a:spcBef>
                <a:spcPts val="1000"/>
              </a:spcBef>
              <a:spcAft>
                <a:spcPts val="0"/>
              </a:spcAft>
              <a:buSzPts val="1280"/>
              <a:buChar char="►"/>
            </a:pPr>
            <a:r>
              <a:rPr lang="en-US"/>
              <a:t> </a:t>
            </a:r>
            <a:r>
              <a:rPr lang="en-US">
                <a:highlight>
                  <a:srgbClr val="FFFF00"/>
                </a:highlight>
              </a:rPr>
              <a:t>less than or equal to 20% milk fat (when possible) </a:t>
            </a:r>
            <a:endParaRPr/>
          </a:p>
          <a:p>
            <a:pPr indent="-285750" lvl="1" marL="742950" rtl="0" algn="l">
              <a:spcBef>
                <a:spcPts val="1000"/>
              </a:spcBef>
              <a:spcAft>
                <a:spcPts val="0"/>
              </a:spcAft>
              <a:buSzPts val="1280"/>
              <a:buChar char="►"/>
            </a:pPr>
            <a:r>
              <a:rPr lang="en-US">
                <a:highlight>
                  <a:srgbClr val="FFFF00"/>
                </a:highlight>
              </a:rPr>
              <a:t> less than or equal to 10%DV sodium per serving</a:t>
            </a:r>
            <a:endParaRPr/>
          </a:p>
        </p:txBody>
      </p:sp>
      <p:sp>
        <p:nvSpPr>
          <p:cNvPr id="357" name="Google Shape;357;p1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58" name="Google Shape;358;p1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Processed cheese slices </a:t>
            </a:r>
            <a:endParaRPr/>
          </a:p>
          <a:p>
            <a:pPr indent="-342900" lvl="0" marL="342900" rtl="0" algn="l">
              <a:spcBef>
                <a:spcPts val="1000"/>
              </a:spcBef>
              <a:spcAft>
                <a:spcPts val="0"/>
              </a:spcAft>
              <a:buSzPts val="1440"/>
              <a:buChar char="►"/>
            </a:pPr>
            <a:r>
              <a:rPr lang="en-US"/>
              <a:t>Hard and Soft cheeses made from unpasteurized milk </a:t>
            </a:r>
            <a:endParaRPr/>
          </a:p>
        </p:txBody>
      </p:sp>
      <p:pic>
        <p:nvPicPr>
          <p:cNvPr id="359" name="Google Shape;359;p17"/>
          <p:cNvPicPr preferRelativeResize="0"/>
          <p:nvPr/>
        </p:nvPicPr>
        <p:blipFill rotWithShape="1">
          <a:blip r:embed="rId3">
            <a:alphaModFix/>
          </a:blip>
          <a:srcRect b="0" l="0" r="0" t="0"/>
          <a:stretch/>
        </p:blipFill>
        <p:spPr>
          <a:xfrm>
            <a:off x="4181011" y="4659086"/>
            <a:ext cx="1589314" cy="1589314"/>
          </a:xfrm>
          <a:prstGeom prst="rect">
            <a:avLst/>
          </a:prstGeom>
          <a:noFill/>
          <a:ln>
            <a:noFill/>
          </a:ln>
        </p:spPr>
      </p:pic>
      <p:sp>
        <p:nvSpPr>
          <p:cNvPr id="360" name="Google Shape;360;p17"/>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4">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361" name="Google Shape;361;p17"/>
          <p:cNvPicPr preferRelativeResize="0"/>
          <p:nvPr/>
        </p:nvPicPr>
        <p:blipFill rotWithShape="1">
          <a:blip r:embed="rId5">
            <a:alphaModFix/>
          </a:blip>
          <a:srcRect b="0" l="0" r="0" t="0"/>
          <a:stretch/>
        </p:blipFill>
        <p:spPr>
          <a:xfrm>
            <a:off x="7473723" y="3718151"/>
            <a:ext cx="2143125" cy="2143125"/>
          </a:xfrm>
          <a:prstGeom prst="rect">
            <a:avLst/>
          </a:prstGeom>
          <a:noFill/>
          <a:ln>
            <a:noFill/>
          </a:ln>
        </p:spPr>
      </p:pic>
      <p:pic>
        <p:nvPicPr>
          <p:cNvPr id="362" name="Google Shape;362;p17"/>
          <p:cNvPicPr preferRelativeResize="0"/>
          <p:nvPr/>
        </p:nvPicPr>
        <p:blipFill rotWithShape="1">
          <a:blip r:embed="rId6">
            <a:alphaModFix/>
          </a:blip>
          <a:srcRect b="0" l="0" r="0" t="0"/>
          <a:stretch/>
        </p:blipFill>
        <p:spPr>
          <a:xfrm>
            <a:off x="359037" y="568533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Eggs- PDF: Page 13</a:t>
            </a:r>
            <a:endParaRPr/>
          </a:p>
        </p:txBody>
      </p:sp>
      <p:sp>
        <p:nvSpPr>
          <p:cNvPr id="368" name="Google Shape;368;p18"/>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69" name="Google Shape;369;p18"/>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Eggs purchased from an approved source (or ‘graded’ eggs) </a:t>
            </a:r>
            <a:endParaRPr/>
          </a:p>
          <a:p>
            <a:pPr indent="-342900" lvl="0" marL="342900" rtl="0" algn="l">
              <a:spcBef>
                <a:spcPts val="1000"/>
              </a:spcBef>
              <a:spcAft>
                <a:spcPts val="0"/>
              </a:spcAft>
              <a:buSzPts val="1440"/>
              <a:buChar char="►"/>
            </a:pPr>
            <a:r>
              <a:rPr lang="en-US"/>
              <a:t>Plain pasteurized liquid whole egg</a:t>
            </a:r>
            <a:endParaRPr/>
          </a:p>
          <a:p>
            <a:pPr indent="-342900" lvl="0" marL="342900" rtl="0" algn="l">
              <a:spcBef>
                <a:spcPts val="1000"/>
              </a:spcBef>
              <a:spcAft>
                <a:spcPts val="0"/>
              </a:spcAft>
              <a:buSzPts val="1440"/>
              <a:buChar char="►"/>
            </a:pPr>
            <a:r>
              <a:rPr lang="en-US"/>
              <a:t> Pre-boiled hard cooked eggs</a:t>
            </a:r>
            <a:endParaRPr/>
          </a:p>
        </p:txBody>
      </p:sp>
      <p:sp>
        <p:nvSpPr>
          <p:cNvPr id="370" name="Google Shape;370;p18"/>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71" name="Google Shape;371;p18"/>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Eggs purchased from an unapproved source (or ungraded eggs) </a:t>
            </a:r>
            <a:endParaRPr/>
          </a:p>
          <a:p>
            <a:pPr indent="-342900" lvl="0" marL="342900" rtl="0" algn="l">
              <a:spcBef>
                <a:spcPts val="1000"/>
              </a:spcBef>
              <a:spcAft>
                <a:spcPts val="0"/>
              </a:spcAft>
              <a:buSzPts val="1440"/>
              <a:buChar char="►"/>
            </a:pPr>
            <a:r>
              <a:rPr lang="en-US"/>
              <a:t>Unpasteurized, raw or undercooked eggs </a:t>
            </a:r>
            <a:endParaRPr/>
          </a:p>
          <a:p>
            <a:pPr indent="-342900" lvl="0" marL="342900" rtl="0" algn="l">
              <a:spcBef>
                <a:spcPts val="1000"/>
              </a:spcBef>
              <a:spcAft>
                <a:spcPts val="0"/>
              </a:spcAft>
              <a:buSzPts val="1440"/>
              <a:buChar char="►"/>
            </a:pPr>
            <a:r>
              <a:rPr lang="en-US"/>
              <a:t>Seasoned or flavoured liquid egg product </a:t>
            </a:r>
            <a:endParaRPr/>
          </a:p>
        </p:txBody>
      </p:sp>
      <p:sp>
        <p:nvSpPr>
          <p:cNvPr id="372" name="Google Shape;372;p18"/>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373" name="Google Shape;373;p18"/>
          <p:cNvPicPr preferRelativeResize="0"/>
          <p:nvPr/>
        </p:nvPicPr>
        <p:blipFill rotWithShape="1">
          <a:blip r:embed="rId4">
            <a:alphaModFix/>
          </a:blip>
          <a:srcRect b="0" l="0" r="0" t="0"/>
          <a:stretch/>
        </p:blipFill>
        <p:spPr>
          <a:xfrm>
            <a:off x="6010954" y="348852"/>
            <a:ext cx="3000375" cy="1524000"/>
          </a:xfrm>
          <a:prstGeom prst="rect">
            <a:avLst/>
          </a:prstGeom>
          <a:noFill/>
          <a:ln>
            <a:noFill/>
          </a:ln>
        </p:spPr>
      </p:pic>
      <p:pic>
        <p:nvPicPr>
          <p:cNvPr id="374" name="Google Shape;374;p18"/>
          <p:cNvPicPr preferRelativeResize="0"/>
          <p:nvPr/>
        </p:nvPicPr>
        <p:blipFill rotWithShape="1">
          <a:blip r:embed="rId5">
            <a:alphaModFix/>
          </a:blip>
          <a:srcRect b="0" l="0" r="0" t="0"/>
          <a:stretch/>
        </p:blipFill>
        <p:spPr>
          <a:xfrm>
            <a:off x="493209" y="573848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Nut and Seed Butters- PDF: Page 13</a:t>
            </a:r>
            <a:endParaRPr/>
          </a:p>
        </p:txBody>
      </p:sp>
      <p:sp>
        <p:nvSpPr>
          <p:cNvPr id="381" name="Google Shape;381;p1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82" name="Google Shape;382;p1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Nut, seed and legume butters (including peanut, almond, walnut, sesame, sunflower, pea and soy butters) </a:t>
            </a:r>
            <a:endParaRPr/>
          </a:p>
          <a:p>
            <a:pPr indent="-342900" lvl="0" marL="342900" rtl="0" algn="l">
              <a:spcBef>
                <a:spcPts val="1000"/>
              </a:spcBef>
              <a:spcAft>
                <a:spcPts val="0"/>
              </a:spcAft>
              <a:buSzPts val="1440"/>
              <a:buChar char="►"/>
            </a:pPr>
            <a:r>
              <a:rPr lang="en-US"/>
              <a:t>Whole nuts and seeds (dry roasted or unroasted, with no added salt, sugar, oil)</a:t>
            </a:r>
            <a:endParaRPr/>
          </a:p>
          <a:p>
            <a:pPr indent="-251459" lvl="0" marL="342900" rtl="0" algn="l">
              <a:spcBef>
                <a:spcPts val="1000"/>
              </a:spcBef>
              <a:spcAft>
                <a:spcPts val="0"/>
              </a:spcAft>
              <a:buSzPts val="1440"/>
              <a:buNone/>
            </a:pPr>
            <a:r>
              <a:t/>
            </a:r>
            <a:endParaRPr/>
          </a:p>
        </p:txBody>
      </p:sp>
      <p:sp>
        <p:nvSpPr>
          <p:cNvPr id="383" name="Google Shape;383;p1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84" name="Google Shape;384;p1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Nut, legume or seed butters that have added sugar (e.g. chocolate, chocolate hazelnut, honey, berry)</a:t>
            </a:r>
            <a:endParaRPr/>
          </a:p>
          <a:p>
            <a:pPr indent="-342900" lvl="0" marL="342900" rtl="0" algn="l">
              <a:spcBef>
                <a:spcPts val="1000"/>
              </a:spcBef>
              <a:spcAft>
                <a:spcPts val="0"/>
              </a:spcAft>
              <a:buSzPts val="1440"/>
              <a:buChar char="►"/>
            </a:pPr>
            <a:r>
              <a:rPr lang="en-US"/>
              <a:t>Salted or coated nuts or seeds</a:t>
            </a:r>
            <a:endParaRPr/>
          </a:p>
        </p:txBody>
      </p:sp>
      <p:sp>
        <p:nvSpPr>
          <p:cNvPr id="385" name="Google Shape;385;p19"/>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sp>
        <p:nvSpPr>
          <p:cNvPr id="386" name="Google Shape;386;p19"/>
          <p:cNvSpPr txBox="1"/>
          <p:nvPr/>
        </p:nvSpPr>
        <p:spPr>
          <a:xfrm>
            <a:off x="5230296" y="5579997"/>
            <a:ext cx="4270721" cy="369332"/>
          </a:xfrm>
          <a:prstGeom prst="rect">
            <a:avLst/>
          </a:prstGeom>
          <a:solidFill>
            <a:srgbClr val="F0A27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Follow your schools anaphylaxis policy !</a:t>
            </a:r>
            <a:endParaRPr/>
          </a:p>
        </p:txBody>
      </p:sp>
      <p:pic>
        <p:nvPicPr>
          <p:cNvPr id="387" name="Google Shape;387;p19"/>
          <p:cNvPicPr preferRelativeResize="0"/>
          <p:nvPr/>
        </p:nvPicPr>
        <p:blipFill rotWithShape="1">
          <a:blip r:embed="rId4">
            <a:alphaModFix/>
          </a:blip>
          <a:srcRect b="0" l="0" r="0" t="0"/>
          <a:stretch/>
        </p:blipFill>
        <p:spPr>
          <a:xfrm>
            <a:off x="9895113" y="640449"/>
            <a:ext cx="2096795" cy="2096795"/>
          </a:xfrm>
          <a:prstGeom prst="rect">
            <a:avLst/>
          </a:prstGeom>
          <a:noFill/>
          <a:ln>
            <a:noFill/>
          </a:ln>
        </p:spPr>
      </p:pic>
      <p:pic>
        <p:nvPicPr>
          <p:cNvPr id="388" name="Google Shape;388;p19"/>
          <p:cNvPicPr preferRelativeResize="0"/>
          <p:nvPr/>
        </p:nvPicPr>
        <p:blipFill rotWithShape="1">
          <a:blip r:embed="rId5">
            <a:alphaModFix/>
          </a:blip>
          <a:srcRect b="0" l="0" r="0" t="0"/>
          <a:stretch/>
        </p:blipFill>
        <p:spPr>
          <a:xfrm>
            <a:off x="10396994" y="3990239"/>
            <a:ext cx="1119262" cy="2258160"/>
          </a:xfrm>
          <a:prstGeom prst="rect">
            <a:avLst/>
          </a:prstGeom>
          <a:noFill/>
          <a:ln>
            <a:noFill/>
          </a:ln>
        </p:spPr>
      </p:pic>
      <p:pic>
        <p:nvPicPr>
          <p:cNvPr id="389" name="Google Shape;389;p19"/>
          <p:cNvPicPr preferRelativeResize="0"/>
          <p:nvPr/>
        </p:nvPicPr>
        <p:blipFill rotWithShape="1">
          <a:blip r:embed="rId6">
            <a:alphaModFix/>
          </a:blip>
          <a:srcRect b="0" l="0" r="0" t="0"/>
          <a:stretch/>
        </p:blipFill>
        <p:spPr>
          <a:xfrm>
            <a:off x="372885" y="553528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2800"/>
              <a:buFont typeface="Trebuchet MS"/>
              <a:buNone/>
            </a:pPr>
            <a:r>
              <a:rPr lang="en-US" sz="2800"/>
              <a:t>Categories: Vegetables and fruits, whole grain foods, protein foods</a:t>
            </a:r>
            <a:endParaRPr/>
          </a:p>
        </p:txBody>
      </p:sp>
      <p:sp>
        <p:nvSpPr>
          <p:cNvPr id="157" name="Google Shape;157;p2"/>
          <p:cNvSpPr txBox="1"/>
          <p:nvPr>
            <p:ph idx="1" type="body"/>
          </p:nvPr>
        </p:nvSpPr>
        <p:spPr>
          <a:xfrm>
            <a:off x="677334" y="2160589"/>
            <a:ext cx="5777895"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Food choices are categorized as “serve” or “do not serve” in these tables.</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440"/>
              <a:buChar char="►"/>
            </a:pPr>
            <a:r>
              <a:rPr lang="en-US"/>
              <a:t> There is also a table for “minor ingredients”, which are foods that do not fit on the Eat Well Plate. </a:t>
            </a:r>
            <a:endParaRPr/>
          </a:p>
        </p:txBody>
      </p:sp>
      <p:pic>
        <p:nvPicPr>
          <p:cNvPr id="158" name="Google Shape;158;p2"/>
          <p:cNvPicPr preferRelativeResize="0"/>
          <p:nvPr/>
        </p:nvPicPr>
        <p:blipFill rotWithShape="1">
          <a:blip r:embed="rId3">
            <a:alphaModFix/>
          </a:blip>
          <a:srcRect b="0" l="0" r="0" t="0"/>
          <a:stretch/>
        </p:blipFill>
        <p:spPr>
          <a:xfrm>
            <a:off x="7109931" y="1277258"/>
            <a:ext cx="4600678" cy="5250588"/>
          </a:xfrm>
          <a:prstGeom prst="rect">
            <a:avLst/>
          </a:prstGeom>
          <a:noFill/>
          <a:ln>
            <a:noFill/>
          </a:ln>
        </p:spPr>
      </p:pic>
      <p:pic>
        <p:nvPicPr>
          <p:cNvPr id="159" name="Google Shape;159;p2"/>
          <p:cNvPicPr preferRelativeResize="0"/>
          <p:nvPr/>
        </p:nvPicPr>
        <p:blipFill rotWithShape="1">
          <a:blip r:embed="rId4">
            <a:alphaModFix/>
          </a:blip>
          <a:srcRect b="0" l="0" r="0" t="0"/>
          <a:stretch/>
        </p:blipFill>
        <p:spPr>
          <a:xfrm>
            <a:off x="481391" y="6121446"/>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Beans and Legumes- PDF: Page 14</a:t>
            </a:r>
            <a:endParaRPr/>
          </a:p>
        </p:txBody>
      </p:sp>
      <p:sp>
        <p:nvSpPr>
          <p:cNvPr id="395" name="Google Shape;395;p20"/>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396" name="Google Shape;396;p20"/>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Any bean, tofu or legume – canned, bean dip, soup or pasta with sodium less than or equal to 10% DV per serving</a:t>
            </a:r>
            <a:endParaRPr/>
          </a:p>
        </p:txBody>
      </p:sp>
      <p:sp>
        <p:nvSpPr>
          <p:cNvPr id="397" name="Google Shape;397;p20"/>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398" name="Google Shape;398;p20"/>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Canned baked beans, in tomato sauce, with pork, molasses or maple syrup </a:t>
            </a:r>
            <a:endParaRPr/>
          </a:p>
          <a:p>
            <a:pPr indent="-342900" lvl="0" marL="342900" rtl="0" algn="l">
              <a:spcBef>
                <a:spcPts val="1000"/>
              </a:spcBef>
              <a:spcAft>
                <a:spcPts val="0"/>
              </a:spcAft>
              <a:buSzPts val="1440"/>
              <a:buChar char="►"/>
            </a:pPr>
            <a:r>
              <a:rPr lang="en-US"/>
              <a:t>Store-bought breaded and fried meat alternatives </a:t>
            </a:r>
            <a:endParaRPr/>
          </a:p>
          <a:p>
            <a:pPr indent="-342900" lvl="0" marL="342900" rtl="0" algn="l">
              <a:spcBef>
                <a:spcPts val="1000"/>
              </a:spcBef>
              <a:spcAft>
                <a:spcPts val="0"/>
              </a:spcAft>
              <a:buSzPts val="1440"/>
              <a:buChar char="►"/>
            </a:pPr>
            <a:r>
              <a:rPr lang="en-US"/>
              <a:t>Simulated meat strips </a:t>
            </a:r>
            <a:endParaRPr/>
          </a:p>
          <a:p>
            <a:pPr indent="-342900" lvl="0" marL="342900" rtl="0" algn="l">
              <a:spcBef>
                <a:spcPts val="1000"/>
              </a:spcBef>
              <a:spcAft>
                <a:spcPts val="0"/>
              </a:spcAft>
              <a:buSzPts val="1440"/>
              <a:buChar char="►"/>
            </a:pPr>
            <a:r>
              <a:rPr lang="en-US"/>
              <a:t>Plant-based hotdogs, sausages, bacon </a:t>
            </a:r>
            <a:endParaRPr/>
          </a:p>
        </p:txBody>
      </p:sp>
      <p:sp>
        <p:nvSpPr>
          <p:cNvPr id="399" name="Google Shape;399;p20"/>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400" name="Google Shape;400;p20"/>
          <p:cNvPicPr preferRelativeResize="0"/>
          <p:nvPr/>
        </p:nvPicPr>
        <p:blipFill rotWithShape="1">
          <a:blip r:embed="rId4">
            <a:alphaModFix/>
          </a:blip>
          <a:srcRect b="0" l="0" r="0" t="0"/>
          <a:stretch/>
        </p:blipFill>
        <p:spPr>
          <a:xfrm>
            <a:off x="1756491" y="4060371"/>
            <a:ext cx="2323015" cy="1600200"/>
          </a:xfrm>
          <a:prstGeom prst="rect">
            <a:avLst/>
          </a:prstGeom>
          <a:noFill/>
          <a:ln>
            <a:noFill/>
          </a:ln>
        </p:spPr>
      </p:pic>
      <p:pic>
        <p:nvPicPr>
          <p:cNvPr id="401" name="Google Shape;401;p20"/>
          <p:cNvPicPr preferRelativeResize="0"/>
          <p:nvPr/>
        </p:nvPicPr>
        <p:blipFill rotWithShape="1">
          <a:blip r:embed="rId5">
            <a:alphaModFix/>
          </a:blip>
          <a:srcRect b="0" l="0" r="0" t="0"/>
          <a:stretch/>
        </p:blipFill>
        <p:spPr>
          <a:xfrm>
            <a:off x="9404198" y="874713"/>
            <a:ext cx="2143125" cy="2143125"/>
          </a:xfrm>
          <a:prstGeom prst="rect">
            <a:avLst/>
          </a:prstGeom>
          <a:noFill/>
          <a:ln>
            <a:noFill/>
          </a:ln>
        </p:spPr>
      </p:pic>
      <p:pic>
        <p:nvPicPr>
          <p:cNvPr id="402" name="Google Shape;402;p20"/>
          <p:cNvPicPr preferRelativeResize="0"/>
          <p:nvPr/>
        </p:nvPicPr>
        <p:blipFill rotWithShape="1">
          <a:blip r:embed="rId6">
            <a:alphaModFix/>
          </a:blip>
          <a:srcRect b="0" l="0" r="0" t="0"/>
          <a:stretch/>
        </p:blipFill>
        <p:spPr>
          <a:xfrm>
            <a:off x="10206037" y="3682568"/>
            <a:ext cx="1702934" cy="1702934"/>
          </a:xfrm>
          <a:prstGeom prst="rect">
            <a:avLst/>
          </a:prstGeom>
          <a:noFill/>
          <a:ln>
            <a:noFill/>
          </a:ln>
        </p:spPr>
      </p:pic>
      <p:pic>
        <p:nvPicPr>
          <p:cNvPr id="403" name="Google Shape;403;p20"/>
          <p:cNvPicPr preferRelativeResize="0"/>
          <p:nvPr/>
        </p:nvPicPr>
        <p:blipFill rotWithShape="1">
          <a:blip r:embed="rId7">
            <a:alphaModFix/>
          </a:blip>
          <a:srcRect b="0" l="0" r="0" t="0"/>
          <a:stretch/>
        </p:blipFill>
        <p:spPr>
          <a:xfrm>
            <a:off x="365463" y="587687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Meat - PDF: Page 14 </a:t>
            </a:r>
            <a:endParaRPr/>
          </a:p>
        </p:txBody>
      </p:sp>
      <p:sp>
        <p:nvSpPr>
          <p:cNvPr id="410" name="Google Shape;410;p21"/>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411" name="Google Shape;411;p21"/>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Fresh, frozen, ground or pre-cooked </a:t>
            </a:r>
            <a:r>
              <a:rPr lang="en-US">
                <a:highlight>
                  <a:srgbClr val="FFFF00"/>
                </a:highlight>
              </a:rPr>
              <a:t>with less than or equal to 10% DV sodium per serving</a:t>
            </a:r>
            <a:r>
              <a:rPr lang="en-US"/>
              <a:t>: </a:t>
            </a:r>
            <a:endParaRPr/>
          </a:p>
          <a:p>
            <a:pPr indent="-285750" lvl="1" marL="742950" rtl="0" algn="l">
              <a:spcBef>
                <a:spcPts val="1000"/>
              </a:spcBef>
              <a:spcAft>
                <a:spcPts val="0"/>
              </a:spcAft>
              <a:buSzPts val="1280"/>
              <a:buChar char="►"/>
            </a:pPr>
            <a:r>
              <a:rPr lang="en-US"/>
              <a:t>Lean cuts of beef, pork loin, traditional meats and wild game</a:t>
            </a:r>
            <a:endParaRPr/>
          </a:p>
          <a:p>
            <a:pPr indent="-285750" lvl="1" marL="742950" rtl="0" algn="l">
              <a:spcBef>
                <a:spcPts val="1000"/>
              </a:spcBef>
              <a:spcAft>
                <a:spcPts val="0"/>
              </a:spcAft>
              <a:buSzPts val="1280"/>
              <a:buChar char="►"/>
            </a:pPr>
            <a:r>
              <a:rPr lang="en-US"/>
              <a:t>Patties or meatballs </a:t>
            </a:r>
            <a:endParaRPr/>
          </a:p>
          <a:p>
            <a:pPr indent="-285750" lvl="1" marL="742950" rtl="0" algn="l">
              <a:spcBef>
                <a:spcPts val="1000"/>
              </a:spcBef>
              <a:spcAft>
                <a:spcPts val="0"/>
              </a:spcAft>
              <a:buSzPts val="1280"/>
              <a:buChar char="►"/>
            </a:pPr>
            <a:r>
              <a:rPr lang="en-US"/>
              <a:t>Skinless chicken and turkey</a:t>
            </a:r>
            <a:endParaRPr/>
          </a:p>
          <a:p>
            <a:pPr indent="-342900" lvl="0" marL="342900" rtl="0" algn="l">
              <a:spcBef>
                <a:spcPts val="1000"/>
              </a:spcBef>
              <a:spcAft>
                <a:spcPts val="0"/>
              </a:spcAft>
              <a:buSzPts val="1440"/>
              <a:buChar char="►"/>
            </a:pPr>
            <a:r>
              <a:rPr lang="en-US"/>
              <a:t>Pre-cooked chicken/turkey</a:t>
            </a:r>
            <a:endParaRPr/>
          </a:p>
        </p:txBody>
      </p:sp>
      <p:sp>
        <p:nvSpPr>
          <p:cNvPr id="412" name="Google Shape;412;p21"/>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413" name="Google Shape;413;p21"/>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Prepared/cured meats (e.g. wieners/hotdogs, sausages, pepperoni sticks)</a:t>
            </a:r>
            <a:endParaRPr/>
          </a:p>
          <a:p>
            <a:pPr indent="-342900" lvl="0" marL="342900" rtl="0" algn="l">
              <a:spcBef>
                <a:spcPts val="1000"/>
              </a:spcBef>
              <a:spcAft>
                <a:spcPts val="0"/>
              </a:spcAft>
              <a:buSzPts val="1440"/>
              <a:buChar char="►"/>
            </a:pPr>
            <a:r>
              <a:rPr lang="en-US"/>
              <a:t>Deli meats </a:t>
            </a:r>
            <a:endParaRPr/>
          </a:p>
          <a:p>
            <a:pPr indent="-342900" lvl="0" marL="342900" rtl="0" algn="l">
              <a:spcBef>
                <a:spcPts val="1000"/>
              </a:spcBef>
              <a:spcAft>
                <a:spcPts val="0"/>
              </a:spcAft>
              <a:buSzPts val="1440"/>
              <a:buChar char="►"/>
            </a:pPr>
            <a:r>
              <a:rPr lang="en-US"/>
              <a:t>Ham, Ribs, Side bacon, back bacon, turkey/chicken, bacon, imitation bacon bits</a:t>
            </a:r>
            <a:endParaRPr/>
          </a:p>
          <a:p>
            <a:pPr indent="-342900" lvl="0" marL="342900" rtl="0" algn="l">
              <a:spcBef>
                <a:spcPts val="1000"/>
              </a:spcBef>
              <a:spcAft>
                <a:spcPts val="0"/>
              </a:spcAft>
              <a:buSzPts val="1440"/>
              <a:buChar char="►"/>
            </a:pPr>
            <a:r>
              <a:rPr lang="en-US"/>
              <a:t>Meat pies</a:t>
            </a:r>
            <a:endParaRPr/>
          </a:p>
        </p:txBody>
      </p:sp>
      <p:sp>
        <p:nvSpPr>
          <p:cNvPr id="414" name="Google Shape;414;p21"/>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descr="Grilled &amp;amp; Ready Precooked Chicken Breast Recipe (Freezer Recipe)" id="415" name="Google Shape;415;p21"/>
          <p:cNvPicPr preferRelativeResize="0"/>
          <p:nvPr/>
        </p:nvPicPr>
        <p:blipFill rotWithShape="1">
          <a:blip r:embed="rId4">
            <a:alphaModFix/>
          </a:blip>
          <a:srcRect b="0" l="0" r="0" t="0"/>
          <a:stretch/>
        </p:blipFill>
        <p:spPr>
          <a:xfrm>
            <a:off x="2673122" y="1499804"/>
            <a:ext cx="1202192" cy="1202192"/>
          </a:xfrm>
          <a:prstGeom prst="rect">
            <a:avLst/>
          </a:prstGeom>
          <a:noFill/>
          <a:ln>
            <a:noFill/>
          </a:ln>
        </p:spPr>
      </p:pic>
      <p:pic>
        <p:nvPicPr>
          <p:cNvPr id="416" name="Google Shape;416;p21"/>
          <p:cNvPicPr preferRelativeResize="0"/>
          <p:nvPr/>
        </p:nvPicPr>
        <p:blipFill rotWithShape="1">
          <a:blip r:embed="rId5">
            <a:alphaModFix/>
          </a:blip>
          <a:srcRect b="0" l="0" r="0" t="0"/>
          <a:stretch/>
        </p:blipFill>
        <p:spPr>
          <a:xfrm>
            <a:off x="484892" y="5751163"/>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2"/>
          <p:cNvSpPr txBox="1"/>
          <p:nvPr>
            <p:ph type="title"/>
          </p:nvPr>
        </p:nvSpPr>
        <p:spPr>
          <a:xfrm>
            <a:off x="677334" y="566058"/>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Fish- PDF: Page 14</a:t>
            </a:r>
            <a:endParaRPr/>
          </a:p>
        </p:txBody>
      </p:sp>
      <p:sp>
        <p:nvSpPr>
          <p:cNvPr id="423" name="Google Shape;423;p22"/>
          <p:cNvSpPr txBox="1"/>
          <p:nvPr>
            <p:ph idx="1" type="body"/>
          </p:nvPr>
        </p:nvSpPr>
        <p:spPr>
          <a:xfrm>
            <a:off x="675745" y="2226297"/>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424" name="Google Shape;424;p22"/>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Fresh, frozen, or canned fish with</a:t>
            </a:r>
            <a:endParaRPr/>
          </a:p>
          <a:p>
            <a:pPr indent="-285750" lvl="1" marL="742950" rtl="0" algn="l">
              <a:spcBef>
                <a:spcPts val="1000"/>
              </a:spcBef>
              <a:spcAft>
                <a:spcPts val="0"/>
              </a:spcAft>
              <a:buSzPts val="1280"/>
              <a:buChar char="►"/>
            </a:pPr>
            <a:r>
              <a:rPr lang="en-US"/>
              <a:t> less than or equal to 10% DV sodium per serving, </a:t>
            </a:r>
            <a:endParaRPr/>
          </a:p>
          <a:p>
            <a:pPr indent="-285750" lvl="1" marL="742950" rtl="0" algn="l">
              <a:spcBef>
                <a:spcPts val="1000"/>
              </a:spcBef>
              <a:spcAft>
                <a:spcPts val="0"/>
              </a:spcAft>
              <a:buSzPts val="1280"/>
              <a:buChar char="►"/>
            </a:pPr>
            <a:r>
              <a:rPr lang="en-US"/>
              <a:t>drained and rinsed to lower sodium content further, and low in mercury (e.g. cod, sole, haddock, salmon, tilapia, trout, canned light tuna, whitefish)</a:t>
            </a:r>
            <a:endParaRPr/>
          </a:p>
        </p:txBody>
      </p:sp>
      <p:sp>
        <p:nvSpPr>
          <p:cNvPr id="425" name="Google Shape;425;p22"/>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426" name="Google Shape;426;p22"/>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Store-bought breaded or battered fried fish </a:t>
            </a:r>
            <a:endParaRPr/>
          </a:p>
          <a:p>
            <a:pPr indent="-342900" lvl="0" marL="342900" rtl="0" algn="l">
              <a:spcBef>
                <a:spcPts val="1000"/>
              </a:spcBef>
              <a:spcAft>
                <a:spcPts val="0"/>
              </a:spcAft>
              <a:buSzPts val="1440"/>
              <a:buChar char="►"/>
            </a:pPr>
            <a:r>
              <a:rPr lang="en-US"/>
              <a:t>Fresh, frozen or canned fish high in mercury (e.g. canned albacore tuna) </a:t>
            </a:r>
            <a:endParaRPr/>
          </a:p>
          <a:p>
            <a:pPr indent="-342900" lvl="0" marL="342900" rtl="0" algn="l">
              <a:spcBef>
                <a:spcPts val="1000"/>
              </a:spcBef>
              <a:spcAft>
                <a:spcPts val="0"/>
              </a:spcAft>
              <a:buSzPts val="1440"/>
              <a:buChar char="►"/>
            </a:pPr>
            <a:r>
              <a:rPr lang="en-US"/>
              <a:t>Cold smoked fish</a:t>
            </a:r>
            <a:endParaRPr/>
          </a:p>
        </p:txBody>
      </p:sp>
      <p:sp>
        <p:nvSpPr>
          <p:cNvPr id="427" name="Google Shape;427;p22"/>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descr="Flaked Light Tuna, Skipjack in Water | Clover Leaf" id="428" name="Google Shape;428;p22"/>
          <p:cNvPicPr preferRelativeResize="0"/>
          <p:nvPr/>
        </p:nvPicPr>
        <p:blipFill rotWithShape="1">
          <a:blip r:embed="rId4">
            <a:alphaModFix/>
          </a:blip>
          <a:srcRect b="0" l="0" r="0" t="0"/>
          <a:stretch/>
        </p:blipFill>
        <p:spPr>
          <a:xfrm>
            <a:off x="2768556" y="4990164"/>
            <a:ext cx="1768928" cy="1154717"/>
          </a:xfrm>
          <a:prstGeom prst="rect">
            <a:avLst/>
          </a:prstGeom>
          <a:noFill/>
          <a:ln>
            <a:noFill/>
          </a:ln>
        </p:spPr>
      </p:pic>
      <p:pic>
        <p:nvPicPr>
          <p:cNvPr descr="Crispy Battered Oven Ready Atlantic Haddock | Walmart Canada" id="429" name="Google Shape;429;p22"/>
          <p:cNvPicPr preferRelativeResize="0"/>
          <p:nvPr/>
        </p:nvPicPr>
        <p:blipFill rotWithShape="1">
          <a:blip r:embed="rId5">
            <a:alphaModFix/>
          </a:blip>
          <a:srcRect b="0" l="0" r="0" t="0"/>
          <a:stretch/>
        </p:blipFill>
        <p:spPr>
          <a:xfrm>
            <a:off x="7592408" y="4389303"/>
            <a:ext cx="1244373" cy="1420376"/>
          </a:xfrm>
          <a:prstGeom prst="rect">
            <a:avLst/>
          </a:prstGeom>
          <a:noFill/>
          <a:ln>
            <a:noFill/>
          </a:ln>
        </p:spPr>
      </p:pic>
      <p:pic>
        <p:nvPicPr>
          <p:cNvPr id="430" name="Google Shape;430;p22"/>
          <p:cNvPicPr preferRelativeResize="0"/>
          <p:nvPr/>
        </p:nvPicPr>
        <p:blipFill rotWithShape="1">
          <a:blip r:embed="rId6">
            <a:alphaModFix/>
          </a:blip>
          <a:srcRect b="0" l="0" r="0" t="0"/>
          <a:stretch/>
        </p:blipFill>
        <p:spPr>
          <a:xfrm>
            <a:off x="448729" y="5634962"/>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Miscellaneous items not to be served</a:t>
            </a:r>
            <a:endParaRPr/>
          </a:p>
        </p:txBody>
      </p:sp>
      <p:sp>
        <p:nvSpPr>
          <p:cNvPr id="437" name="Google Shape;437;p2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1440"/>
              <a:buChar char="►"/>
            </a:pPr>
            <a:r>
              <a:rPr lang="en-US">
                <a:highlight>
                  <a:srgbClr val="FFFF00"/>
                </a:highlight>
              </a:rPr>
              <a:t>These foods and beverages contain few or no essential nutrients, and/or contain high amounts of added salt, sugar or unhealthy fats</a:t>
            </a:r>
            <a:endParaRPr/>
          </a:p>
          <a:p>
            <a:pPr indent="-342900" lvl="0" marL="342900" rtl="0" algn="ctr">
              <a:spcBef>
                <a:spcPts val="1000"/>
              </a:spcBef>
              <a:spcAft>
                <a:spcPts val="0"/>
              </a:spcAft>
              <a:buSzPts val="1440"/>
              <a:buChar char="►"/>
            </a:pPr>
            <a:r>
              <a:rPr lang="en-US"/>
              <a:t>Do not serve: </a:t>
            </a:r>
            <a:endParaRPr/>
          </a:p>
          <a:p>
            <a:pPr indent="-342900" lvl="0" marL="342900" rtl="0" algn="l">
              <a:spcBef>
                <a:spcPts val="1000"/>
              </a:spcBef>
              <a:spcAft>
                <a:spcPts val="0"/>
              </a:spcAft>
              <a:buSzPts val="1440"/>
              <a:buChar char="►"/>
            </a:pPr>
            <a:r>
              <a:rPr lang="en-US"/>
              <a:t>Food and beverages containing caffeine such as coffee, tea and iced tea </a:t>
            </a:r>
            <a:endParaRPr/>
          </a:p>
          <a:p>
            <a:pPr indent="-342900" lvl="0" marL="342900" rtl="0" algn="l">
              <a:spcBef>
                <a:spcPts val="1000"/>
              </a:spcBef>
              <a:spcAft>
                <a:spcPts val="0"/>
              </a:spcAft>
              <a:buSzPts val="1440"/>
              <a:buChar char="►"/>
            </a:pPr>
            <a:r>
              <a:rPr lang="en-US"/>
              <a:t>Diet and regular pop, Energy drinks or sports drinks, Flavoured or vitamin water </a:t>
            </a:r>
            <a:endParaRPr/>
          </a:p>
          <a:p>
            <a:pPr indent="-342900" lvl="0" marL="342900" rtl="0" algn="l">
              <a:spcBef>
                <a:spcPts val="1000"/>
              </a:spcBef>
              <a:spcAft>
                <a:spcPts val="0"/>
              </a:spcAft>
              <a:buSzPts val="1440"/>
              <a:buChar char="►"/>
            </a:pPr>
            <a:r>
              <a:rPr lang="en-US"/>
              <a:t>‘Protein’ or meal replacement drinks and bars (except when indicated by a parent/caregiver for medical reasons) </a:t>
            </a:r>
            <a:endParaRPr/>
          </a:p>
          <a:p>
            <a:pPr indent="-342900" lvl="0" marL="342900" rtl="0" algn="l">
              <a:spcBef>
                <a:spcPts val="1000"/>
              </a:spcBef>
              <a:spcAft>
                <a:spcPts val="0"/>
              </a:spcAft>
              <a:buSzPts val="1440"/>
              <a:buChar char="►"/>
            </a:pPr>
            <a:r>
              <a:rPr lang="en-US"/>
              <a:t>Candy (including yogurt covered, gummy-type, licorice, fruit flavoured) </a:t>
            </a:r>
            <a:endParaRPr/>
          </a:p>
          <a:p>
            <a:pPr indent="-342900" lvl="0" marL="342900" rtl="0" algn="l">
              <a:spcBef>
                <a:spcPts val="1000"/>
              </a:spcBef>
              <a:spcAft>
                <a:spcPts val="0"/>
              </a:spcAft>
              <a:buSzPts val="1440"/>
              <a:buChar char="►"/>
            </a:pPr>
            <a:r>
              <a:rPr lang="en-US"/>
              <a:t>Hard margarines • Lard or shortening </a:t>
            </a:r>
            <a:endParaRPr/>
          </a:p>
          <a:p>
            <a:pPr indent="-342900" lvl="0" marL="342900" rtl="0" algn="l">
              <a:spcBef>
                <a:spcPts val="1000"/>
              </a:spcBef>
              <a:spcAft>
                <a:spcPts val="0"/>
              </a:spcAft>
              <a:buSzPts val="1440"/>
              <a:buChar char="►"/>
            </a:pPr>
            <a:r>
              <a:rPr lang="en-US"/>
              <a:t>Foods with sugar substitutes or sweeteners </a:t>
            </a:r>
            <a:endParaRPr/>
          </a:p>
        </p:txBody>
      </p:sp>
      <p:sp>
        <p:nvSpPr>
          <p:cNvPr id="438" name="Google Shape;438;p23"/>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439" name="Google Shape;439;p23"/>
          <p:cNvPicPr preferRelativeResize="0"/>
          <p:nvPr/>
        </p:nvPicPr>
        <p:blipFill rotWithShape="1">
          <a:blip r:embed="rId4">
            <a:alphaModFix/>
          </a:blip>
          <a:srcRect b="0" l="0" r="0" t="0"/>
          <a:stretch/>
        </p:blipFill>
        <p:spPr>
          <a:xfrm>
            <a:off x="474134" y="606835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Minor ingredients</a:t>
            </a:r>
            <a:endParaRPr/>
          </a:p>
        </p:txBody>
      </p:sp>
      <p:sp>
        <p:nvSpPr>
          <p:cNvPr id="446" name="Google Shape;446;p24"/>
          <p:cNvSpPr txBox="1"/>
          <p:nvPr>
            <p:ph idx="1" type="body"/>
          </p:nvPr>
        </p:nvSpPr>
        <p:spPr>
          <a:xfrm>
            <a:off x="677334" y="1251857"/>
            <a:ext cx="11122780" cy="478950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The following items can be used in </a:t>
            </a:r>
            <a:r>
              <a:rPr lang="en-US">
                <a:highlight>
                  <a:srgbClr val="FFFF00"/>
                </a:highlight>
              </a:rPr>
              <a:t>small amounts (as indicated in PDF link ) </a:t>
            </a:r>
            <a:r>
              <a:rPr lang="en-US"/>
              <a:t>and served on the side, when necessary, or used in the preparation of mixed dishes</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440"/>
              <a:buChar char="►"/>
            </a:pPr>
            <a:r>
              <a:rPr lang="en-US"/>
              <a:t>Condiments </a:t>
            </a:r>
            <a:endParaRPr/>
          </a:p>
          <a:p>
            <a:pPr indent="-342900" lvl="0" marL="342900" rtl="0" algn="l">
              <a:spcBef>
                <a:spcPts val="1000"/>
              </a:spcBef>
              <a:spcAft>
                <a:spcPts val="0"/>
              </a:spcAft>
              <a:buSzPts val="1440"/>
              <a:buChar char="►"/>
            </a:pPr>
            <a:r>
              <a:rPr lang="en-US"/>
              <a:t>Gravies, sauce, dips </a:t>
            </a:r>
            <a:endParaRPr/>
          </a:p>
          <a:p>
            <a:pPr indent="-342900" lvl="0" marL="342900" rtl="0" algn="l">
              <a:spcBef>
                <a:spcPts val="1000"/>
              </a:spcBef>
              <a:spcAft>
                <a:spcPts val="0"/>
              </a:spcAft>
              <a:buSzPts val="1440"/>
              <a:buChar char="►"/>
            </a:pPr>
            <a:r>
              <a:rPr lang="en-US"/>
              <a:t> Oils, non-hydrogenated margarines, dressings, mayonnaise </a:t>
            </a:r>
            <a:endParaRPr/>
          </a:p>
          <a:p>
            <a:pPr indent="-342900" lvl="0" marL="342900" rtl="0" algn="l">
              <a:spcBef>
                <a:spcPts val="1000"/>
              </a:spcBef>
              <a:spcAft>
                <a:spcPts val="0"/>
              </a:spcAft>
              <a:buSzPts val="1440"/>
              <a:buChar char="►"/>
            </a:pPr>
            <a:r>
              <a:rPr lang="en-US"/>
              <a:t>Toppings and extras e.g. coconut or pickles </a:t>
            </a:r>
            <a:endParaRPr/>
          </a:p>
          <a:p>
            <a:pPr indent="-342900" lvl="0" marL="342900" rtl="0" algn="l">
              <a:spcBef>
                <a:spcPts val="1000"/>
              </a:spcBef>
              <a:spcAft>
                <a:spcPts val="0"/>
              </a:spcAft>
              <a:buSzPts val="1440"/>
              <a:buChar char="►"/>
            </a:pPr>
            <a:r>
              <a:rPr lang="en-US"/>
              <a:t>Honey, jam, jelly, marmalade, fruit butter, or syrup </a:t>
            </a:r>
            <a:endParaRPr/>
          </a:p>
        </p:txBody>
      </p:sp>
      <p:sp>
        <p:nvSpPr>
          <p:cNvPr id="447" name="Google Shape;447;p24"/>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448" name="Google Shape;448;p24"/>
          <p:cNvPicPr preferRelativeResize="0"/>
          <p:nvPr/>
        </p:nvPicPr>
        <p:blipFill rotWithShape="1">
          <a:blip r:embed="rId4">
            <a:alphaModFix/>
          </a:blip>
          <a:srcRect b="0" l="0" r="0" t="0"/>
          <a:stretch/>
        </p:blipFill>
        <p:spPr>
          <a:xfrm>
            <a:off x="474134" y="5838162"/>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4000"/>
              <a:buFont typeface="Trebuchet MS"/>
              <a:buNone/>
            </a:pPr>
            <a:r>
              <a:rPr lang="en-US"/>
              <a:t>End of Module 3</a:t>
            </a:r>
            <a:endParaRPr/>
          </a:p>
        </p:txBody>
      </p:sp>
      <p:sp>
        <p:nvSpPr>
          <p:cNvPr id="454" name="Google Shape;454;p2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600"/>
              <a:buNone/>
            </a:pPr>
            <a:r>
              <a:rPr lang="en-US"/>
              <a:t>Thank you </a:t>
            </a:r>
            <a:endParaRPr/>
          </a:p>
        </p:txBody>
      </p:sp>
      <p:pic>
        <p:nvPicPr>
          <p:cNvPr id="455" name="Google Shape;455;p25"/>
          <p:cNvPicPr preferRelativeResize="0"/>
          <p:nvPr/>
        </p:nvPicPr>
        <p:blipFill rotWithShape="1">
          <a:blip r:embed="rId3">
            <a:alphaModFix/>
          </a:blip>
          <a:srcRect b="0" l="0" r="0" t="0"/>
          <a:stretch/>
        </p:blipFill>
        <p:spPr>
          <a:xfrm>
            <a:off x="3672114" y="454077"/>
            <a:ext cx="3556000" cy="266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
          <p:cNvSpPr txBox="1"/>
          <p:nvPr>
            <p:ph type="title"/>
          </p:nvPr>
        </p:nvSpPr>
        <p:spPr>
          <a:xfrm>
            <a:off x="677334" y="566058"/>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Understanding “serve” and “do not serve” Food and Beverages Pg 6  </a:t>
            </a:r>
            <a:endParaRPr/>
          </a:p>
        </p:txBody>
      </p:sp>
      <p:sp>
        <p:nvSpPr>
          <p:cNvPr id="166" name="Google Shape;166;p3"/>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167" name="Google Shape;167;p3"/>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fontScale="92500" lnSpcReduction="10000"/>
          </a:bodyPr>
          <a:lstStyle/>
          <a:p>
            <a:pPr indent="-285750" lvl="1" marL="742950" rtl="0" algn="l">
              <a:spcBef>
                <a:spcPts val="0"/>
              </a:spcBef>
              <a:spcAft>
                <a:spcPts val="0"/>
              </a:spcAft>
              <a:buSzPct val="80000"/>
              <a:buChar char="►"/>
            </a:pPr>
            <a:r>
              <a:rPr lang="en-US"/>
              <a:t>Have lower amounts of added sugar, salt and saturated fat. </a:t>
            </a:r>
            <a:endParaRPr/>
          </a:p>
          <a:p>
            <a:pPr indent="-285750" lvl="1" marL="742950" rtl="0" algn="l">
              <a:spcBef>
                <a:spcPts val="1000"/>
              </a:spcBef>
              <a:spcAft>
                <a:spcPts val="0"/>
              </a:spcAft>
              <a:buSzPct val="80000"/>
              <a:buChar char="►"/>
            </a:pPr>
            <a:r>
              <a:rPr lang="en-US"/>
              <a:t>They are good sources of nutrients such as fibre, calcium and iron. </a:t>
            </a:r>
            <a:endParaRPr/>
          </a:p>
          <a:p>
            <a:pPr indent="-285750" lvl="1" marL="742950" rtl="0" algn="l">
              <a:spcBef>
                <a:spcPts val="1000"/>
              </a:spcBef>
              <a:spcAft>
                <a:spcPts val="0"/>
              </a:spcAft>
              <a:buSzPct val="80000"/>
              <a:buChar char="►"/>
            </a:pPr>
            <a:r>
              <a:rPr lang="en-US"/>
              <a:t>Are minimally processed. </a:t>
            </a:r>
            <a:endParaRPr/>
          </a:p>
          <a:p>
            <a:pPr indent="-285750" lvl="1" marL="742950" rtl="0" algn="l">
              <a:spcBef>
                <a:spcPts val="1000"/>
              </a:spcBef>
              <a:spcAft>
                <a:spcPts val="0"/>
              </a:spcAft>
              <a:buSzPct val="80000"/>
              <a:buChar char="►"/>
            </a:pPr>
            <a:r>
              <a:rPr lang="en-US"/>
              <a:t> Can be served at all meals and snacks </a:t>
            </a:r>
            <a:endParaRPr/>
          </a:p>
          <a:p>
            <a:pPr indent="-285750" lvl="1" marL="742950" rtl="0" algn="l">
              <a:spcBef>
                <a:spcPts val="1000"/>
              </a:spcBef>
              <a:spcAft>
                <a:spcPts val="0"/>
              </a:spcAft>
              <a:buSzPct val="80000"/>
              <a:buChar char="►"/>
            </a:pPr>
            <a:r>
              <a:rPr lang="en-US"/>
              <a:t> Align with recommendations in CFG. </a:t>
            </a:r>
            <a:endParaRPr/>
          </a:p>
          <a:p>
            <a:pPr indent="-285750" lvl="1" marL="742950" rtl="0" algn="l">
              <a:spcBef>
                <a:spcPts val="1000"/>
              </a:spcBef>
              <a:spcAft>
                <a:spcPts val="0"/>
              </a:spcAft>
              <a:buSzPct val="80000"/>
              <a:buChar char="►"/>
            </a:pPr>
            <a:r>
              <a:rPr lang="en-US"/>
              <a:t>Are safe to consume.</a:t>
            </a:r>
            <a:endParaRPr/>
          </a:p>
          <a:p>
            <a:pPr indent="-258318" lvl="0" marL="342900" rtl="0" algn="l">
              <a:spcBef>
                <a:spcPts val="1000"/>
              </a:spcBef>
              <a:spcAft>
                <a:spcPts val="0"/>
              </a:spcAft>
              <a:buSzPct val="79999"/>
              <a:buNone/>
            </a:pPr>
            <a:r>
              <a:t/>
            </a:r>
            <a:endParaRPr/>
          </a:p>
        </p:txBody>
      </p:sp>
      <p:sp>
        <p:nvSpPr>
          <p:cNvPr id="168" name="Google Shape;168;p3"/>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 Do not serve </a:t>
            </a:r>
            <a:endParaRPr/>
          </a:p>
        </p:txBody>
      </p:sp>
      <p:sp>
        <p:nvSpPr>
          <p:cNvPr id="169" name="Google Shape;169;p3"/>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79999"/>
              <a:buChar char="►"/>
            </a:pPr>
            <a:r>
              <a:rPr lang="en-US"/>
              <a:t>Have higher amounts of added sugar and/or salt. </a:t>
            </a:r>
            <a:endParaRPr/>
          </a:p>
          <a:p>
            <a:pPr indent="-342900" lvl="0" marL="342900" rtl="0" algn="l">
              <a:spcBef>
                <a:spcPts val="1000"/>
              </a:spcBef>
              <a:spcAft>
                <a:spcPts val="0"/>
              </a:spcAft>
              <a:buSzPct val="79999"/>
              <a:buChar char="►"/>
            </a:pPr>
            <a:r>
              <a:rPr lang="en-US"/>
              <a:t>They contain unhealthy fats and/or small amounts of nutrients such as fibre, calcium and iron. </a:t>
            </a:r>
            <a:endParaRPr/>
          </a:p>
          <a:p>
            <a:pPr indent="-342900" lvl="0" marL="342900" rtl="0" algn="l">
              <a:spcBef>
                <a:spcPts val="1000"/>
              </a:spcBef>
              <a:spcAft>
                <a:spcPts val="0"/>
              </a:spcAft>
              <a:buSzPct val="79999"/>
              <a:buChar char="►"/>
            </a:pPr>
            <a:r>
              <a:rPr lang="en-US"/>
              <a:t>Are highly processed. </a:t>
            </a:r>
            <a:endParaRPr/>
          </a:p>
          <a:p>
            <a:pPr indent="-342900" lvl="0" marL="342900" rtl="0" algn="l">
              <a:spcBef>
                <a:spcPts val="1000"/>
              </a:spcBef>
              <a:spcAft>
                <a:spcPts val="0"/>
              </a:spcAft>
              <a:buSzPct val="79999"/>
              <a:buChar char="►"/>
            </a:pPr>
            <a:r>
              <a:rPr lang="en-US"/>
              <a:t> Should not be offered in SNPs. • Do not align with recommendations in CFG. </a:t>
            </a:r>
            <a:endParaRPr/>
          </a:p>
          <a:p>
            <a:pPr indent="-342900" lvl="0" marL="342900" rtl="0" algn="l">
              <a:spcBef>
                <a:spcPts val="1000"/>
              </a:spcBef>
              <a:spcAft>
                <a:spcPts val="0"/>
              </a:spcAft>
              <a:buSzPct val="79999"/>
              <a:buChar char="►"/>
            </a:pPr>
            <a:r>
              <a:rPr lang="en-US"/>
              <a:t>May not be safe to consume (e.g. raw fish, sprouts or unpasteurized dairy). </a:t>
            </a:r>
            <a:endParaRPr/>
          </a:p>
          <a:p>
            <a:pPr indent="-258318" lvl="0" marL="342900" rtl="0" algn="l">
              <a:spcBef>
                <a:spcPts val="1000"/>
              </a:spcBef>
              <a:spcAft>
                <a:spcPts val="0"/>
              </a:spcAft>
              <a:buSzPct val="79999"/>
              <a:buNone/>
            </a:pPr>
            <a:r>
              <a:t/>
            </a:r>
            <a:endParaRPr/>
          </a:p>
        </p:txBody>
      </p:sp>
      <p:pic>
        <p:nvPicPr>
          <p:cNvPr id="170" name="Google Shape;170;p3"/>
          <p:cNvPicPr preferRelativeResize="0"/>
          <p:nvPr/>
        </p:nvPicPr>
        <p:blipFill rotWithShape="1">
          <a:blip r:embed="rId3">
            <a:alphaModFix/>
          </a:blip>
          <a:srcRect b="0" l="0" r="0" t="0"/>
          <a:stretch/>
        </p:blipFill>
        <p:spPr>
          <a:xfrm>
            <a:off x="9818517" y="2160983"/>
            <a:ext cx="2151819" cy="1429948"/>
          </a:xfrm>
          <a:prstGeom prst="rect">
            <a:avLst/>
          </a:prstGeom>
          <a:noFill/>
          <a:ln>
            <a:noFill/>
          </a:ln>
        </p:spPr>
      </p:pic>
      <p:pic>
        <p:nvPicPr>
          <p:cNvPr id="171" name="Google Shape;171;p3"/>
          <p:cNvPicPr preferRelativeResize="0"/>
          <p:nvPr/>
        </p:nvPicPr>
        <p:blipFill rotWithShape="1">
          <a:blip r:embed="rId4">
            <a:alphaModFix/>
          </a:blip>
          <a:srcRect b="0" l="0" r="0" t="0"/>
          <a:stretch/>
        </p:blipFill>
        <p:spPr>
          <a:xfrm>
            <a:off x="9711230" y="4147458"/>
            <a:ext cx="2366395" cy="1213343"/>
          </a:xfrm>
          <a:prstGeom prst="rect">
            <a:avLst/>
          </a:prstGeom>
          <a:noFill/>
          <a:ln>
            <a:noFill/>
          </a:ln>
        </p:spPr>
      </p:pic>
      <p:pic>
        <p:nvPicPr>
          <p:cNvPr id="172" name="Google Shape;172;p3"/>
          <p:cNvPicPr preferRelativeResize="0"/>
          <p:nvPr/>
        </p:nvPicPr>
        <p:blipFill rotWithShape="1">
          <a:blip r:embed="rId5">
            <a:alphaModFix/>
          </a:blip>
          <a:srcRect b="0" l="0" r="0" t="0"/>
          <a:stretch/>
        </p:blipFill>
        <p:spPr>
          <a:xfrm>
            <a:off x="576819" y="6088742"/>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a:t>How to use the food and beverage choice tables: Most packaged foods and beverages have a food label.</a:t>
            </a:r>
            <a:endParaRPr/>
          </a:p>
        </p:txBody>
      </p:sp>
      <p:pic>
        <p:nvPicPr>
          <p:cNvPr id="179" name="Google Shape;179;p4"/>
          <p:cNvPicPr preferRelativeResize="0"/>
          <p:nvPr>
            <p:ph idx="1" type="body"/>
          </p:nvPr>
        </p:nvPicPr>
        <p:blipFill rotWithShape="1">
          <a:blip r:embed="rId3">
            <a:alphaModFix/>
          </a:blip>
          <a:srcRect b="0" l="0" r="0" t="0"/>
          <a:stretch/>
        </p:blipFill>
        <p:spPr>
          <a:xfrm>
            <a:off x="1437093" y="2160589"/>
            <a:ext cx="2664602" cy="3881437"/>
          </a:xfrm>
          <a:prstGeom prst="rect">
            <a:avLst/>
          </a:prstGeom>
          <a:noFill/>
          <a:ln>
            <a:noFill/>
          </a:ln>
        </p:spPr>
      </p:pic>
      <p:sp>
        <p:nvSpPr>
          <p:cNvPr id="180" name="Google Shape;180;p4"/>
          <p:cNvSpPr txBox="1"/>
          <p:nvPr>
            <p:ph idx="2" type="body"/>
          </p:nvPr>
        </p:nvSpPr>
        <p:spPr>
          <a:xfrm>
            <a:off x="5089970" y="2160589"/>
            <a:ext cx="685101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CFG recommends having less </a:t>
            </a:r>
            <a:r>
              <a:rPr lang="en-US">
                <a:solidFill>
                  <a:srgbClr val="932313"/>
                </a:solidFill>
              </a:rPr>
              <a:t>sodium.</a:t>
            </a:r>
            <a:endParaRPr/>
          </a:p>
          <a:p>
            <a:pPr indent="-285750" lvl="1" marL="742950" rtl="0" algn="l">
              <a:spcBef>
                <a:spcPts val="1000"/>
              </a:spcBef>
              <a:spcAft>
                <a:spcPts val="0"/>
              </a:spcAft>
              <a:buSzPts val="1280"/>
              <a:buChar char="►"/>
            </a:pPr>
            <a:r>
              <a:rPr lang="en-US"/>
              <a:t> Bread products, cereals, packaged snacks and processed meats, etc. can have a lot of sodium. Look for foods and beverages with less than or equal to 10%DV (daily value) of sodium to serve in your SNP. •</a:t>
            </a:r>
            <a:endParaRPr/>
          </a:p>
          <a:p>
            <a:pPr indent="-342900" lvl="0" marL="342900" rtl="0" algn="l">
              <a:spcBef>
                <a:spcPts val="1000"/>
              </a:spcBef>
              <a:spcAft>
                <a:spcPts val="0"/>
              </a:spcAft>
              <a:buSzPts val="1440"/>
              <a:buChar char="►"/>
            </a:pPr>
            <a:r>
              <a:rPr lang="en-US"/>
              <a:t> CFG recommends choosing foods and beverages with less added </a:t>
            </a:r>
            <a:r>
              <a:rPr b="1" lang="en-US">
                <a:solidFill>
                  <a:srgbClr val="7030A0"/>
                </a:solidFill>
              </a:rPr>
              <a:t>sugar. </a:t>
            </a:r>
            <a:endParaRPr/>
          </a:p>
          <a:p>
            <a:pPr indent="-285750" lvl="1" marL="742950" rtl="0" algn="l">
              <a:spcBef>
                <a:spcPts val="1000"/>
              </a:spcBef>
              <a:spcAft>
                <a:spcPts val="0"/>
              </a:spcAft>
              <a:buSzPts val="1280"/>
              <a:buChar char="►"/>
            </a:pPr>
            <a:r>
              <a:rPr lang="en-US"/>
              <a:t>Items such as bakery products, sweetened cereals, packaged snacks and flavoured yogurts can have a lot of added sugar. </a:t>
            </a:r>
            <a:endParaRPr/>
          </a:p>
        </p:txBody>
      </p:sp>
      <p:pic>
        <p:nvPicPr>
          <p:cNvPr id="181" name="Google Shape;181;p4"/>
          <p:cNvPicPr preferRelativeResize="0"/>
          <p:nvPr/>
        </p:nvPicPr>
        <p:blipFill rotWithShape="1">
          <a:blip r:embed="rId4">
            <a:alphaModFix/>
          </a:blip>
          <a:srcRect b="0" l="0" r="0" t="0"/>
          <a:stretch/>
        </p:blipFill>
        <p:spPr>
          <a:xfrm>
            <a:off x="5653768" y="5335892"/>
            <a:ext cx="1748518" cy="1163559"/>
          </a:xfrm>
          <a:prstGeom prst="rect">
            <a:avLst/>
          </a:prstGeom>
          <a:noFill/>
          <a:ln>
            <a:noFill/>
          </a:ln>
        </p:spPr>
      </p:pic>
      <p:pic>
        <p:nvPicPr>
          <p:cNvPr id="182" name="Google Shape;182;p4"/>
          <p:cNvPicPr preferRelativeResize="0"/>
          <p:nvPr/>
        </p:nvPicPr>
        <p:blipFill rotWithShape="1">
          <a:blip r:embed="rId5">
            <a:alphaModFix/>
          </a:blip>
          <a:srcRect b="0" l="0" r="0" t="0"/>
          <a:stretch/>
        </p:blipFill>
        <p:spPr>
          <a:xfrm>
            <a:off x="8864733" y="5573738"/>
            <a:ext cx="1613807" cy="903732"/>
          </a:xfrm>
          <a:prstGeom prst="rect">
            <a:avLst/>
          </a:prstGeom>
          <a:noFill/>
          <a:ln>
            <a:noFill/>
          </a:ln>
        </p:spPr>
      </p:pic>
      <p:pic>
        <p:nvPicPr>
          <p:cNvPr id="183" name="Google Shape;183;p4"/>
          <p:cNvPicPr preferRelativeResize="0"/>
          <p:nvPr/>
        </p:nvPicPr>
        <p:blipFill rotWithShape="1">
          <a:blip r:embed="rId6">
            <a:alphaModFix/>
          </a:blip>
          <a:srcRect b="0" l="0" r="0" t="0"/>
          <a:stretch/>
        </p:blipFill>
        <p:spPr>
          <a:xfrm>
            <a:off x="677334" y="620268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Highlighting each categories main focus </a:t>
            </a:r>
            <a:endParaRPr/>
          </a:p>
        </p:txBody>
      </p:sp>
      <p:sp>
        <p:nvSpPr>
          <p:cNvPr id="190" name="Google Shape;190;p5"/>
          <p:cNvSpPr txBox="1"/>
          <p:nvPr>
            <p:ph idx="1" type="body"/>
          </p:nvPr>
        </p:nvSpPr>
        <p:spPr>
          <a:xfrm>
            <a:off x="677334" y="1946570"/>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The following slides include the primary focus for selection with some examples from each category </a:t>
            </a:r>
            <a:endParaRPr/>
          </a:p>
          <a:p>
            <a:pPr indent="-342900" lvl="0" marL="342900" rtl="0" algn="l">
              <a:spcBef>
                <a:spcPts val="1000"/>
              </a:spcBef>
              <a:spcAft>
                <a:spcPts val="0"/>
              </a:spcAft>
              <a:buSzPts val="1440"/>
              <a:buChar char="►"/>
            </a:pPr>
            <a:r>
              <a:rPr lang="en-US"/>
              <a:t>For more examples </a:t>
            </a:r>
            <a:r>
              <a:rPr b="1" lang="en-US" u="sng"/>
              <a:t>please refer to the PDF page </a:t>
            </a:r>
            <a:r>
              <a:rPr lang="en-US"/>
              <a:t>( in title) and section – link to the PDF online is included at the bottom of each slide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p:txBody>
      </p:sp>
      <p:sp>
        <p:nvSpPr>
          <p:cNvPr id="191" name="Google Shape;191;p5"/>
          <p:cNvSpPr/>
          <p:nvPr/>
        </p:nvSpPr>
        <p:spPr>
          <a:xfrm>
            <a:off x="1088571" y="6291942"/>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b="0" i="0" lang="en-US" sz="1800" u="none" cap="none" strike="noStrike">
                <a:solidFill>
                  <a:schemeClr val="dk1"/>
                </a:solidFill>
                <a:latin typeface="Trebuchet MS"/>
                <a:ea typeface="Trebuchet MS"/>
                <a:cs typeface="Trebuchet MS"/>
                <a:sym typeface="Trebuchet MS"/>
              </a:rPr>
              <a:t> </a:t>
            </a:r>
            <a:endParaRPr/>
          </a:p>
        </p:txBody>
      </p:sp>
      <p:pic>
        <p:nvPicPr>
          <p:cNvPr id="192" name="Google Shape;192;p5"/>
          <p:cNvPicPr preferRelativeResize="0"/>
          <p:nvPr/>
        </p:nvPicPr>
        <p:blipFill rotWithShape="1">
          <a:blip r:embed="rId4">
            <a:alphaModFix/>
          </a:blip>
          <a:srcRect b="0" l="0" r="0" t="0"/>
          <a:stretch/>
        </p:blipFill>
        <p:spPr>
          <a:xfrm>
            <a:off x="4126882" y="3718657"/>
            <a:ext cx="5028004" cy="2630875"/>
          </a:xfrm>
          <a:prstGeom prst="rect">
            <a:avLst/>
          </a:prstGeom>
          <a:noFill/>
          <a:ln>
            <a:noFill/>
          </a:ln>
        </p:spPr>
      </p:pic>
      <p:sp>
        <p:nvSpPr>
          <p:cNvPr id="193" name="Google Shape;193;p5"/>
          <p:cNvSpPr/>
          <p:nvPr/>
        </p:nvSpPr>
        <p:spPr>
          <a:xfrm>
            <a:off x="2835728" y="3401890"/>
            <a:ext cx="402771" cy="2764762"/>
          </a:xfrm>
          <a:prstGeom prst="downArrow">
            <a:avLst>
              <a:gd fmla="val 50000" name="adj1"/>
              <a:gd fmla="val 50000" name="adj2"/>
            </a:avLst>
          </a:prstGeom>
          <a:solidFill>
            <a:schemeClr val="accent1"/>
          </a:soli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194" name="Google Shape;194;p5"/>
          <p:cNvPicPr preferRelativeResize="0"/>
          <p:nvPr/>
        </p:nvPicPr>
        <p:blipFill rotWithShape="1">
          <a:blip r:embed="rId5">
            <a:alphaModFix/>
          </a:blip>
          <a:srcRect b="0" l="0" r="0" t="0"/>
          <a:stretch/>
        </p:blipFill>
        <p:spPr>
          <a:xfrm>
            <a:off x="677334" y="5749433"/>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Vegetables  PDF: page 9</a:t>
            </a:r>
            <a:endParaRPr/>
          </a:p>
        </p:txBody>
      </p:sp>
      <p:sp>
        <p:nvSpPr>
          <p:cNvPr id="201" name="Google Shape;201;p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 </a:t>
            </a:r>
            <a:endParaRPr/>
          </a:p>
        </p:txBody>
      </p:sp>
      <p:sp>
        <p:nvSpPr>
          <p:cNvPr id="202" name="Google Shape;202;p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Fresh and Frozen vegetables</a:t>
            </a:r>
            <a:endParaRPr/>
          </a:p>
          <a:p>
            <a:pPr indent="-342900" lvl="0" marL="342900" rtl="0" algn="l">
              <a:spcBef>
                <a:spcPts val="1000"/>
              </a:spcBef>
              <a:spcAft>
                <a:spcPts val="0"/>
              </a:spcAft>
              <a:buSzPts val="1440"/>
              <a:buChar char="►"/>
            </a:pPr>
            <a:r>
              <a:rPr lang="en-US"/>
              <a:t>Canned products with </a:t>
            </a:r>
            <a:r>
              <a:rPr lang="en-US">
                <a:highlight>
                  <a:srgbClr val="FFFF00"/>
                </a:highlight>
              </a:rPr>
              <a:t>sodium less than or equal to 10% DV (daily value) per serving </a:t>
            </a:r>
            <a:endParaRPr/>
          </a:p>
        </p:txBody>
      </p:sp>
      <p:sp>
        <p:nvSpPr>
          <p:cNvPr id="203" name="Google Shape;203;p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 </a:t>
            </a:r>
            <a:endParaRPr/>
          </a:p>
        </p:txBody>
      </p:sp>
      <p:sp>
        <p:nvSpPr>
          <p:cNvPr id="204" name="Google Shape;204;p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Vegetable juice, including 100% juice</a:t>
            </a:r>
            <a:endParaRPr/>
          </a:p>
          <a:p>
            <a:pPr indent="-342900" lvl="0" marL="342900" rtl="0" algn="l">
              <a:spcBef>
                <a:spcPts val="1000"/>
              </a:spcBef>
              <a:spcAft>
                <a:spcPts val="0"/>
              </a:spcAft>
              <a:buSzPts val="1440"/>
              <a:buChar char="►"/>
            </a:pPr>
            <a:r>
              <a:rPr lang="en-US"/>
              <a:t>Packaged potato products (e.g. potato wedges)</a:t>
            </a:r>
            <a:endParaRPr/>
          </a:p>
          <a:p>
            <a:pPr indent="-342900" lvl="0" marL="342900" rtl="0" algn="l">
              <a:spcBef>
                <a:spcPts val="1000"/>
              </a:spcBef>
              <a:spcAft>
                <a:spcPts val="0"/>
              </a:spcAft>
              <a:buSzPts val="1440"/>
              <a:buChar char="►"/>
            </a:pPr>
            <a:r>
              <a:rPr lang="en-US"/>
              <a:t>Vegetable chips </a:t>
            </a:r>
            <a:endParaRPr/>
          </a:p>
        </p:txBody>
      </p:sp>
      <p:sp>
        <p:nvSpPr>
          <p:cNvPr id="205" name="Google Shape;205;p6"/>
          <p:cNvSpPr/>
          <p:nvPr/>
        </p:nvSpPr>
        <p:spPr>
          <a:xfrm>
            <a:off x="1088571" y="6291942"/>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06" name="Google Shape;206;p6"/>
          <p:cNvPicPr preferRelativeResize="0"/>
          <p:nvPr/>
        </p:nvPicPr>
        <p:blipFill rotWithShape="1">
          <a:blip r:embed="rId4">
            <a:alphaModFix/>
          </a:blip>
          <a:srcRect b="0" l="0" r="0" t="0"/>
          <a:stretch/>
        </p:blipFill>
        <p:spPr>
          <a:xfrm rot="5400000">
            <a:off x="2017644" y="3632997"/>
            <a:ext cx="1822357" cy="2733535"/>
          </a:xfrm>
          <a:prstGeom prst="rect">
            <a:avLst/>
          </a:prstGeom>
          <a:noFill/>
          <a:ln>
            <a:noFill/>
          </a:ln>
        </p:spPr>
      </p:pic>
      <p:pic>
        <p:nvPicPr>
          <p:cNvPr id="207" name="Google Shape;207;p6"/>
          <p:cNvPicPr preferRelativeResize="0"/>
          <p:nvPr/>
        </p:nvPicPr>
        <p:blipFill rotWithShape="1">
          <a:blip r:embed="rId5">
            <a:alphaModFix/>
          </a:blip>
          <a:srcRect b="0" l="0" r="0" t="0"/>
          <a:stretch/>
        </p:blipFill>
        <p:spPr>
          <a:xfrm>
            <a:off x="9995542" y="2584402"/>
            <a:ext cx="1629570" cy="2235227"/>
          </a:xfrm>
          <a:prstGeom prst="rect">
            <a:avLst/>
          </a:prstGeom>
          <a:noFill/>
          <a:ln>
            <a:noFill/>
          </a:ln>
        </p:spPr>
      </p:pic>
      <p:pic>
        <p:nvPicPr>
          <p:cNvPr id="208" name="Google Shape;208;p6"/>
          <p:cNvPicPr preferRelativeResize="0"/>
          <p:nvPr/>
        </p:nvPicPr>
        <p:blipFill rotWithShape="1">
          <a:blip r:embed="rId6">
            <a:alphaModFix/>
          </a:blip>
          <a:srcRect b="0" l="0" r="0" t="0"/>
          <a:stretch/>
        </p:blipFill>
        <p:spPr>
          <a:xfrm>
            <a:off x="488705" y="5836801"/>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Fruits: PDF: Page 9 </a:t>
            </a:r>
            <a:endParaRPr/>
          </a:p>
        </p:txBody>
      </p:sp>
      <p:sp>
        <p:nvSpPr>
          <p:cNvPr id="215" name="Google Shape;215;p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216" name="Google Shape;216;p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Fresh fruits, frozen and canned fruits with no added sugar</a:t>
            </a:r>
            <a:endParaRPr/>
          </a:p>
          <a:p>
            <a:pPr indent="-342900" lvl="0" marL="342900" rtl="0" algn="l">
              <a:spcBef>
                <a:spcPts val="1000"/>
              </a:spcBef>
              <a:spcAft>
                <a:spcPts val="0"/>
              </a:spcAft>
              <a:buSzPts val="1440"/>
              <a:buChar char="►"/>
            </a:pPr>
            <a:r>
              <a:rPr lang="en-US"/>
              <a:t> Unsweetened applesauce or fruit purées</a:t>
            </a:r>
            <a:endParaRPr/>
          </a:p>
          <a:p>
            <a:pPr indent="-342900" lvl="0" marL="342900" rtl="0" algn="l">
              <a:spcBef>
                <a:spcPts val="1000"/>
              </a:spcBef>
              <a:spcAft>
                <a:spcPts val="0"/>
              </a:spcAft>
              <a:buSzPts val="1440"/>
              <a:buChar char="►"/>
            </a:pPr>
            <a:r>
              <a:rPr lang="en-US"/>
              <a:t>Dried fruit with no added sugar**</a:t>
            </a:r>
            <a:endParaRPr/>
          </a:p>
        </p:txBody>
      </p:sp>
      <p:sp>
        <p:nvSpPr>
          <p:cNvPr id="217" name="Google Shape;217;p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 </a:t>
            </a:r>
            <a:endParaRPr/>
          </a:p>
        </p:txBody>
      </p:sp>
      <p:sp>
        <p:nvSpPr>
          <p:cNvPr id="218" name="Google Shape;218;p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highlight>
                  <a:srgbClr val="FFFF00"/>
                </a:highlight>
              </a:rPr>
              <a:t>Fruit juice, </a:t>
            </a:r>
            <a:r>
              <a:rPr lang="en-US"/>
              <a:t>including drinks such as fruit beverages, punches, cocktails</a:t>
            </a:r>
            <a:endParaRPr/>
          </a:p>
          <a:p>
            <a:pPr indent="-342900" lvl="0" marL="342900" rtl="0" algn="l">
              <a:spcBef>
                <a:spcPts val="1000"/>
              </a:spcBef>
              <a:spcAft>
                <a:spcPts val="0"/>
              </a:spcAft>
              <a:buSzPts val="1440"/>
              <a:buChar char="►"/>
            </a:pPr>
            <a:r>
              <a:rPr lang="en-US"/>
              <a:t>Processed fruit products with added sugar: </a:t>
            </a:r>
            <a:endParaRPr/>
          </a:p>
          <a:p>
            <a:pPr indent="-285750" lvl="1" marL="742950" rtl="0" algn="l">
              <a:spcBef>
                <a:spcPts val="1000"/>
              </a:spcBef>
              <a:spcAft>
                <a:spcPts val="0"/>
              </a:spcAft>
              <a:buSzPts val="1280"/>
              <a:buChar char="►"/>
            </a:pPr>
            <a:r>
              <a:rPr lang="en-US"/>
              <a:t>Ex/ Fruit leathers, fruit chips or fruit flavoured rolls </a:t>
            </a:r>
            <a:endParaRPr/>
          </a:p>
        </p:txBody>
      </p:sp>
      <p:sp>
        <p:nvSpPr>
          <p:cNvPr id="219" name="Google Shape;219;p7"/>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20" name="Google Shape;220;p7"/>
          <p:cNvPicPr preferRelativeResize="0"/>
          <p:nvPr/>
        </p:nvPicPr>
        <p:blipFill rotWithShape="1">
          <a:blip r:embed="rId4">
            <a:alphaModFix/>
          </a:blip>
          <a:srcRect b="0" l="0" r="0" t="0"/>
          <a:stretch/>
        </p:blipFill>
        <p:spPr>
          <a:xfrm>
            <a:off x="9972675" y="1110343"/>
            <a:ext cx="1821219" cy="1416504"/>
          </a:xfrm>
          <a:prstGeom prst="rect">
            <a:avLst/>
          </a:prstGeom>
          <a:noFill/>
          <a:ln>
            <a:noFill/>
          </a:ln>
        </p:spPr>
      </p:pic>
      <p:pic>
        <p:nvPicPr>
          <p:cNvPr id="221" name="Google Shape;221;p7"/>
          <p:cNvPicPr preferRelativeResize="0"/>
          <p:nvPr/>
        </p:nvPicPr>
        <p:blipFill rotWithShape="1">
          <a:blip r:embed="rId5">
            <a:alphaModFix/>
          </a:blip>
          <a:srcRect b="0" l="0" r="0" t="0"/>
          <a:stretch/>
        </p:blipFill>
        <p:spPr>
          <a:xfrm>
            <a:off x="10265228" y="2916011"/>
            <a:ext cx="1441669" cy="2018337"/>
          </a:xfrm>
          <a:prstGeom prst="rect">
            <a:avLst/>
          </a:prstGeom>
          <a:noFill/>
          <a:ln>
            <a:noFill/>
          </a:ln>
        </p:spPr>
      </p:pic>
      <p:pic>
        <p:nvPicPr>
          <p:cNvPr id="222" name="Google Shape;222;p7"/>
          <p:cNvPicPr preferRelativeResize="0"/>
          <p:nvPr/>
        </p:nvPicPr>
        <p:blipFill rotWithShape="1">
          <a:blip r:embed="rId6">
            <a:alphaModFix/>
          </a:blip>
          <a:srcRect b="0" l="0" r="0" t="0"/>
          <a:stretch/>
        </p:blipFill>
        <p:spPr>
          <a:xfrm>
            <a:off x="3601119" y="4819377"/>
            <a:ext cx="991510" cy="991510"/>
          </a:xfrm>
          <a:prstGeom prst="rect">
            <a:avLst/>
          </a:prstGeom>
          <a:noFill/>
          <a:ln>
            <a:noFill/>
          </a:ln>
        </p:spPr>
      </p:pic>
      <p:pic>
        <p:nvPicPr>
          <p:cNvPr id="223" name="Google Shape;223;p7"/>
          <p:cNvPicPr preferRelativeResize="0"/>
          <p:nvPr/>
        </p:nvPicPr>
        <p:blipFill rotWithShape="1">
          <a:blip r:embed="rId7">
            <a:alphaModFix/>
          </a:blip>
          <a:srcRect b="0" l="0" r="0" t="0"/>
          <a:stretch/>
        </p:blipFill>
        <p:spPr>
          <a:xfrm>
            <a:off x="1336514" y="4872316"/>
            <a:ext cx="1581485" cy="885631"/>
          </a:xfrm>
          <a:prstGeom prst="rect">
            <a:avLst/>
          </a:prstGeom>
          <a:noFill/>
          <a:ln>
            <a:noFill/>
          </a:ln>
        </p:spPr>
      </p:pic>
      <p:pic>
        <p:nvPicPr>
          <p:cNvPr id="224" name="Google Shape;224;p7"/>
          <p:cNvPicPr preferRelativeResize="0"/>
          <p:nvPr/>
        </p:nvPicPr>
        <p:blipFill rotWithShape="1">
          <a:blip r:embed="rId8">
            <a:alphaModFix/>
          </a:blip>
          <a:srcRect b="0" l="0" r="0" t="0"/>
          <a:stretch/>
        </p:blipFill>
        <p:spPr>
          <a:xfrm>
            <a:off x="472545" y="6195276"/>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8"/>
          <p:cNvSpPr txBox="1"/>
          <p:nvPr>
            <p:ph type="title"/>
          </p:nvPr>
        </p:nvSpPr>
        <p:spPr>
          <a:xfrm>
            <a:off x="677334" y="566058"/>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Whole Grains: Breads, Cereals, Baked Goods, Snacks etc </a:t>
            </a:r>
            <a:endParaRPr/>
          </a:p>
        </p:txBody>
      </p:sp>
      <p:sp>
        <p:nvSpPr>
          <p:cNvPr id="231" name="Google Shape;231;p8"/>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Guidelines: </a:t>
            </a:r>
            <a:endParaRPr/>
          </a:p>
        </p:txBody>
      </p:sp>
      <p:sp>
        <p:nvSpPr>
          <p:cNvPr id="232" name="Google Shape;232;p8"/>
          <p:cNvSpPr txBox="1"/>
          <p:nvPr>
            <p:ph idx="2" type="body"/>
          </p:nvPr>
        </p:nvSpPr>
        <p:spPr>
          <a:xfrm>
            <a:off x="675745" y="2737245"/>
            <a:ext cx="9001655"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Whole grain, whole wheat or bran is first on the ingredient list </a:t>
            </a:r>
            <a:endParaRPr/>
          </a:p>
          <a:p>
            <a:pPr indent="0" lvl="0" marL="0" rtl="0" algn="l">
              <a:spcBef>
                <a:spcPts val="1000"/>
              </a:spcBef>
              <a:spcAft>
                <a:spcPts val="0"/>
              </a:spcAft>
              <a:buSzPts val="1440"/>
              <a:buNone/>
            </a:pPr>
            <a:r>
              <a:rPr lang="en-US"/>
              <a:t>AND  </a:t>
            </a:r>
            <a:endParaRPr/>
          </a:p>
          <a:p>
            <a:pPr indent="-342900" lvl="0" marL="342900" rtl="0" algn="l">
              <a:spcBef>
                <a:spcPts val="1000"/>
              </a:spcBef>
              <a:spcAft>
                <a:spcPts val="0"/>
              </a:spcAft>
              <a:buSzPts val="1440"/>
              <a:buChar char="►"/>
            </a:pPr>
            <a:r>
              <a:rPr lang="en-US"/>
              <a:t>Sodium is less than or equal to 10% DV (daily value) per serving</a:t>
            </a:r>
            <a:endParaRPr/>
          </a:p>
          <a:p>
            <a:pPr indent="0" lvl="0" marL="0" rtl="0" algn="l">
              <a:spcBef>
                <a:spcPts val="1000"/>
              </a:spcBef>
              <a:spcAft>
                <a:spcPts val="0"/>
              </a:spcAft>
              <a:buSzPts val="1440"/>
              <a:buNone/>
            </a:pPr>
            <a:r>
              <a:rPr lang="en-US"/>
              <a:t> AND </a:t>
            </a:r>
            <a:endParaRPr/>
          </a:p>
          <a:p>
            <a:pPr indent="-342900" lvl="0" marL="342900" rtl="0" algn="l">
              <a:spcBef>
                <a:spcPts val="1000"/>
              </a:spcBef>
              <a:spcAft>
                <a:spcPts val="0"/>
              </a:spcAft>
              <a:buSzPts val="1440"/>
              <a:buChar char="►"/>
            </a:pPr>
            <a:r>
              <a:rPr lang="en-US"/>
              <a:t> Sugar is less than or equal to 8 grams per 30 gram serving</a:t>
            </a:r>
            <a:endParaRPr/>
          </a:p>
        </p:txBody>
      </p:sp>
      <p:sp>
        <p:nvSpPr>
          <p:cNvPr id="233" name="Google Shape;233;p8"/>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sp>
        <p:nvSpPr>
          <p:cNvPr id="234" name="Google Shape;234;p8"/>
          <p:cNvSpPr/>
          <p:nvPr/>
        </p:nvSpPr>
        <p:spPr>
          <a:xfrm>
            <a:off x="8519479" y="4019971"/>
            <a:ext cx="413657" cy="369332"/>
          </a:xfrm>
          <a:prstGeom prst="star5">
            <a:avLst>
              <a:gd fmla="val 19098" name="adj"/>
              <a:gd fmla="val 105146" name="hf"/>
              <a:gd fmla="val 110557" name="vf"/>
            </a:avLst>
          </a:prstGeom>
          <a:solidFill>
            <a:srgbClr val="FFFF00"/>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5" name="Google Shape;235;p8"/>
          <p:cNvSpPr/>
          <p:nvPr/>
        </p:nvSpPr>
        <p:spPr>
          <a:xfrm>
            <a:off x="8541274" y="3244341"/>
            <a:ext cx="413700" cy="369300"/>
          </a:xfrm>
          <a:prstGeom prst="star5">
            <a:avLst>
              <a:gd fmla="val 19098" name="adj"/>
              <a:gd fmla="val 105146" name="hf"/>
              <a:gd fmla="val 110557" name="vf"/>
            </a:avLst>
          </a:prstGeom>
          <a:solidFill>
            <a:srgbClr val="FFFF00"/>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6" name="Google Shape;236;p8"/>
          <p:cNvSpPr/>
          <p:nvPr/>
        </p:nvSpPr>
        <p:spPr>
          <a:xfrm>
            <a:off x="11098565" y="3468957"/>
            <a:ext cx="417690" cy="275075"/>
          </a:xfrm>
          <a:prstGeom prst="ellipse">
            <a:avLst/>
          </a:prstGeom>
          <a:no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7" name="Google Shape;237;p8"/>
          <p:cNvSpPr/>
          <p:nvPr/>
        </p:nvSpPr>
        <p:spPr>
          <a:xfrm>
            <a:off x="11098565" y="4097211"/>
            <a:ext cx="417690" cy="275075"/>
          </a:xfrm>
          <a:prstGeom prst="ellipse">
            <a:avLst/>
          </a:prstGeom>
          <a:no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8" name="Google Shape;238;p8"/>
          <p:cNvSpPr/>
          <p:nvPr/>
        </p:nvSpPr>
        <p:spPr>
          <a:xfrm>
            <a:off x="8541245" y="1247517"/>
            <a:ext cx="413700" cy="369300"/>
          </a:xfrm>
          <a:prstGeom prst="star5">
            <a:avLst>
              <a:gd fmla="val 19098" name="adj"/>
              <a:gd fmla="val 105146" name="hf"/>
              <a:gd fmla="val 110557" name="vf"/>
            </a:avLst>
          </a:prstGeom>
          <a:solidFill>
            <a:srgbClr val="FFFF00"/>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239" name="Google Shape;239;p8"/>
          <p:cNvPicPr preferRelativeResize="0"/>
          <p:nvPr/>
        </p:nvPicPr>
        <p:blipFill rotWithShape="1">
          <a:blip r:embed="rId4">
            <a:alphaModFix/>
          </a:blip>
          <a:srcRect b="0" l="0" r="0" t="0"/>
          <a:stretch/>
        </p:blipFill>
        <p:spPr>
          <a:xfrm>
            <a:off x="472545" y="5964990"/>
            <a:ext cx="406400" cy="406400"/>
          </a:xfrm>
          <a:prstGeom prst="rect">
            <a:avLst/>
          </a:prstGeom>
          <a:noFill/>
          <a:ln>
            <a:noFill/>
          </a:ln>
        </p:spPr>
      </p:pic>
      <p:pic>
        <p:nvPicPr>
          <p:cNvPr id="240" name="Google Shape;240;p8"/>
          <p:cNvPicPr preferRelativeResize="0"/>
          <p:nvPr/>
        </p:nvPicPr>
        <p:blipFill>
          <a:blip r:embed="rId5">
            <a:alphaModFix/>
          </a:blip>
          <a:stretch>
            <a:fillRect/>
          </a:stretch>
        </p:blipFill>
        <p:spPr>
          <a:xfrm>
            <a:off x="8933125" y="566038"/>
            <a:ext cx="3120050" cy="512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Bread Products- PDF: Page 10</a:t>
            </a:r>
            <a:endParaRPr/>
          </a:p>
        </p:txBody>
      </p:sp>
      <p:sp>
        <p:nvSpPr>
          <p:cNvPr id="247" name="Google Shape;247;p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Serve</a:t>
            </a:r>
            <a:endParaRPr/>
          </a:p>
        </p:txBody>
      </p:sp>
      <p:sp>
        <p:nvSpPr>
          <p:cNvPr id="248" name="Google Shape;248;p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Whole grain or whole wheat breads, buns, bagels, rolls etc. </a:t>
            </a:r>
            <a:endParaRPr/>
          </a:p>
          <a:p>
            <a:pPr indent="-342900" lvl="0" marL="342900" rtl="0" algn="l">
              <a:spcBef>
                <a:spcPts val="1000"/>
              </a:spcBef>
              <a:spcAft>
                <a:spcPts val="0"/>
              </a:spcAft>
              <a:buSzPts val="1440"/>
              <a:buChar char="►"/>
            </a:pPr>
            <a:r>
              <a:rPr lang="en-US"/>
              <a:t>Whole grain or whole wheat pancakes or waffles</a:t>
            </a:r>
            <a:endParaRPr/>
          </a:p>
        </p:txBody>
      </p:sp>
      <p:sp>
        <p:nvSpPr>
          <p:cNvPr id="249" name="Google Shape;249;p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SzPts val="1920"/>
              <a:buNone/>
            </a:pPr>
            <a:r>
              <a:rPr lang="en-US"/>
              <a:t>Do Not Serve</a:t>
            </a:r>
            <a:endParaRPr/>
          </a:p>
        </p:txBody>
      </p:sp>
      <p:sp>
        <p:nvSpPr>
          <p:cNvPr id="250" name="Google Shape;250;p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Enriched wheat flour or multigrain bread, bagel, buns etc </a:t>
            </a:r>
            <a:endParaRPr/>
          </a:p>
          <a:p>
            <a:pPr indent="-342900" lvl="0" marL="342900" rtl="0" algn="l">
              <a:spcBef>
                <a:spcPts val="1000"/>
              </a:spcBef>
              <a:spcAft>
                <a:spcPts val="0"/>
              </a:spcAft>
              <a:buSzPts val="1440"/>
              <a:buChar char="►"/>
            </a:pPr>
            <a:r>
              <a:rPr lang="en-US"/>
              <a:t>Flavoured or sugar-coated breads, naan and bagels (e.g. cinnamon, raisin, blueberry) </a:t>
            </a:r>
            <a:endParaRPr/>
          </a:p>
        </p:txBody>
      </p:sp>
      <p:sp>
        <p:nvSpPr>
          <p:cNvPr id="251" name="Google Shape;251;p9"/>
          <p:cNvSpPr/>
          <p:nvPr/>
        </p:nvSpPr>
        <p:spPr>
          <a:xfrm>
            <a:off x="1088571" y="6248400"/>
            <a:ext cx="1082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hlinkClick r:id="rId3">
                  <a:extLst>
                    <a:ext uri="{A12FA001-AC4F-418D-AE19-62706E023703}">
                      <ahyp:hlinkClr val="tx"/>
                    </a:ext>
                  </a:extLst>
                </a:hlinkClick>
              </a:rPr>
              <a:t>2020 Nutrition Guidelines PDF</a:t>
            </a:r>
            <a:r>
              <a:rPr lang="en-US" sz="1800">
                <a:solidFill>
                  <a:schemeClr val="dk1"/>
                </a:solidFill>
                <a:latin typeface="Trebuchet MS"/>
                <a:ea typeface="Trebuchet MS"/>
                <a:cs typeface="Trebuchet MS"/>
                <a:sym typeface="Trebuchet MS"/>
              </a:rPr>
              <a:t> </a:t>
            </a:r>
            <a:endParaRPr/>
          </a:p>
        </p:txBody>
      </p:sp>
      <p:pic>
        <p:nvPicPr>
          <p:cNvPr id="252" name="Google Shape;252;p9"/>
          <p:cNvPicPr preferRelativeResize="0"/>
          <p:nvPr/>
        </p:nvPicPr>
        <p:blipFill rotWithShape="1">
          <a:blip r:embed="rId4">
            <a:alphaModFix/>
          </a:blip>
          <a:srcRect b="0" l="0" r="0" t="0"/>
          <a:stretch/>
        </p:blipFill>
        <p:spPr>
          <a:xfrm>
            <a:off x="1219201" y="4325360"/>
            <a:ext cx="1045028" cy="1045028"/>
          </a:xfrm>
          <a:prstGeom prst="rect">
            <a:avLst/>
          </a:prstGeom>
          <a:noFill/>
          <a:ln>
            <a:noFill/>
          </a:ln>
        </p:spPr>
      </p:pic>
      <p:pic>
        <p:nvPicPr>
          <p:cNvPr id="253" name="Google Shape;253;p9"/>
          <p:cNvPicPr preferRelativeResize="0"/>
          <p:nvPr/>
        </p:nvPicPr>
        <p:blipFill rotWithShape="1">
          <a:blip r:embed="rId5">
            <a:alphaModFix/>
          </a:blip>
          <a:srcRect b="0" l="0" r="0" t="0"/>
          <a:stretch/>
        </p:blipFill>
        <p:spPr>
          <a:xfrm>
            <a:off x="7789410" y="4142802"/>
            <a:ext cx="1711608" cy="1711608"/>
          </a:xfrm>
          <a:prstGeom prst="rect">
            <a:avLst/>
          </a:prstGeom>
          <a:noFill/>
          <a:ln>
            <a:noFill/>
          </a:ln>
        </p:spPr>
      </p:pic>
      <p:pic>
        <p:nvPicPr>
          <p:cNvPr id="254" name="Google Shape;254;p9"/>
          <p:cNvPicPr preferRelativeResize="0"/>
          <p:nvPr/>
        </p:nvPicPr>
        <p:blipFill rotWithShape="1">
          <a:blip r:embed="rId6">
            <a:alphaModFix/>
          </a:blip>
          <a:srcRect b="0" l="0" r="0" t="0"/>
          <a:stretch/>
        </p:blipFill>
        <p:spPr>
          <a:xfrm>
            <a:off x="5825217" y="4325360"/>
            <a:ext cx="1631497" cy="1631497"/>
          </a:xfrm>
          <a:prstGeom prst="rect">
            <a:avLst/>
          </a:prstGeom>
          <a:noFill/>
          <a:ln>
            <a:noFill/>
          </a:ln>
        </p:spPr>
      </p:pic>
      <p:pic>
        <p:nvPicPr>
          <p:cNvPr id="255" name="Google Shape;255;p9"/>
          <p:cNvPicPr preferRelativeResize="0"/>
          <p:nvPr/>
        </p:nvPicPr>
        <p:blipFill rotWithShape="1">
          <a:blip r:embed="rId7">
            <a:alphaModFix/>
          </a:blip>
          <a:srcRect b="0" l="0" r="0" t="0"/>
          <a:stretch/>
        </p:blipFill>
        <p:spPr>
          <a:xfrm>
            <a:off x="568663" y="5982324"/>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2021-07-19T13:12:48Z</dcterms:created>
  <dc:creator>Hogendoorn, Katherine</dc:creator>
</cp:coreProperties>
</file>