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hyperlink" Target="http://www.fao.org/3/i7059fr/i7059fr.pdf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photo/peeled-vegetables-in-white-compost-bin-on-blue-background-trash-bin-for-composting-gm1214986411-35371942" TargetMode="External"/><Relationship Id="rId2" Type="http://schemas.openxmlformats.org/officeDocument/2006/relationships/hyperlink" Target="http://www.fao.org/3/i7059fr/i7059f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tockphoto.com/photo/unrecognizable-woman-checks-items-off-grocery-list-gm932439982-255557816" TargetMode="External"/><Relationship Id="rId5" Type="http://schemas.openxmlformats.org/officeDocument/2006/relationships/hyperlink" Target="https://www.childrensfoundation.org/downloads/mccss-nutrition-guidelines-fr-2020.pdf" TargetMode="External"/><Relationship Id="rId4" Type="http://schemas.openxmlformats.org/officeDocument/2006/relationships/hyperlink" Target="https://www.istockphoto.com/photo/supermarket-aisle-with-empty-shopping-cart-business-concept-gm961081004-26244221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ontario.ca/fr/terre-nourriciere/ontario-terre-nourricier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www.canada.ca/fr/sante-canada/services/comprendre-etiquetage-aliments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hyperlink" Target="https://www.childrensfoundation.org/downloads/mccss-nutrition-guidelines-fr-2020.pdf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A03DC-BE06-4A4B-8660-165B643C2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578" y="2113844"/>
            <a:ext cx="7766936" cy="2630311"/>
          </a:xfrm>
        </p:spPr>
        <p:txBody>
          <a:bodyPr/>
          <a:lstStyle/>
          <a:p>
            <a:pPr algn="ctr"/>
            <a:r>
              <a:rPr lang="fr-FR" dirty="0"/>
              <a:t>Module 6 : Planification des menus et achat des aliments</a:t>
            </a:r>
            <a:endParaRPr lang="fr-CA" dirty="0"/>
          </a:p>
        </p:txBody>
      </p:sp>
      <p:pic>
        <p:nvPicPr>
          <p:cNvPr id="4" name="6-1">
            <a:hlinkClick r:id="" action="ppaction://media"/>
            <a:extLst>
              <a:ext uri="{FF2B5EF4-FFF2-40B4-BE49-F238E27FC236}">
                <a16:creationId xmlns:a16="http://schemas.microsoft.com/office/drawing/2014/main" id="{EEC64FEE-3C7B-40C9-9F6E-DAC43B3E0D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7" end="1180.23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2578" y="5935133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4EA2B-F219-4B6B-B513-D61D61BAC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fr-FR"/>
              <a:t>Utilisez ces conseils pour réduire le gaspillage alimentaire.</a:t>
            </a:r>
            <a:endParaRPr lang="fr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B794A-7D4F-4FE5-96B2-DC3953C11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3" r="13528" b="10619"/>
          <a:stretch/>
        </p:blipFill>
        <p:spPr>
          <a:xfrm>
            <a:off x="376677" y="2173772"/>
            <a:ext cx="2936204" cy="324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A51E9-A2FF-4917-A5CA-3EA6EE0F3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261" y="2173772"/>
            <a:ext cx="7982084" cy="33803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fr-CA" sz="1900" dirty="0"/>
              <a:t>Réduisez les portions,</a:t>
            </a:r>
            <a:r>
              <a:rPr lang="fr-FR" sz="1900" dirty="0"/>
              <a:t> élèves peuvent en savoir plus.</a:t>
            </a:r>
            <a:endParaRPr lang="fr-CA" sz="1900" dirty="0"/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fr-FR" sz="1900" dirty="0"/>
              <a:t>Utilisez vos restes de repas</a:t>
            </a:r>
            <a:endParaRPr lang="fr-CA" sz="1900" dirty="0"/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CA" sz="1900" dirty="0" err="1"/>
              <a:t>Faites</a:t>
            </a:r>
            <a:r>
              <a:rPr lang="en-CA" sz="1900" dirty="0"/>
              <a:t> </a:t>
            </a:r>
            <a:r>
              <a:rPr lang="en-CA" sz="1900" dirty="0" err="1"/>
              <a:t>vos</a:t>
            </a:r>
            <a:r>
              <a:rPr lang="en-CA" sz="1900" dirty="0"/>
              <a:t> courses </a:t>
            </a:r>
            <a:r>
              <a:rPr lang="en-CA" sz="1900" dirty="0" err="1"/>
              <a:t>intelligemment</a:t>
            </a:r>
            <a:endParaRPr lang="fr-CA" sz="1900" dirty="0"/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fr-FR" sz="1900" dirty="0"/>
              <a:t>Achetez des fruits et légumes moches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fr-FR" sz="1900" dirty="0"/>
              <a:t>Vérifiez et rangez votre frigo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fr-FR" sz="1900" dirty="0"/>
              <a:t>Pratiquez le </a:t>
            </a:r>
            <a:r>
              <a:rPr lang="fr-FR" sz="1900" b="1" dirty="0"/>
              <a:t>PEPS</a:t>
            </a:r>
            <a:r>
              <a:rPr lang="fr-FR" sz="1900" dirty="0"/>
              <a:t> “premier entré, premier sorti”!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fr-FR" sz="1900" dirty="0"/>
              <a:t>Faites attention au datage des produits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CA" sz="1900" dirty="0" err="1"/>
              <a:t>Compostez</a:t>
            </a:r>
            <a:r>
              <a:rPr lang="en-CA" sz="1900" dirty="0"/>
              <a:t> les </a:t>
            </a:r>
            <a:r>
              <a:rPr lang="en-CA" sz="1900" dirty="0" err="1"/>
              <a:t>déchets</a:t>
            </a:r>
            <a:r>
              <a:rPr lang="en-CA" sz="1900" dirty="0"/>
              <a:t> </a:t>
            </a:r>
            <a:r>
              <a:rPr lang="en-CA" sz="1900" dirty="0" err="1"/>
              <a:t>alimentaires</a:t>
            </a:r>
            <a:endParaRPr lang="en-CA" sz="1900" dirty="0"/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CA" sz="1900" dirty="0" err="1"/>
              <a:t>Donnez</a:t>
            </a:r>
            <a:r>
              <a:rPr lang="en-CA" sz="1900" dirty="0"/>
              <a:t> pour aider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1300" dirty="0"/>
              <a:t>(MSESC, 2020)</a:t>
            </a:r>
          </a:p>
          <a:p>
            <a:pPr marL="0" indent="0">
              <a:lnSpc>
                <a:spcPct val="90000"/>
              </a:lnSpc>
              <a:buNone/>
            </a:pPr>
            <a:endParaRPr lang="en-CA" dirty="0"/>
          </a:p>
          <a:p>
            <a:pPr marL="0" indent="0">
              <a:lnSpc>
                <a:spcPct val="90000"/>
              </a:lnSpc>
              <a:buNone/>
            </a:pPr>
            <a:endParaRPr lang="fr-CA" dirty="0"/>
          </a:p>
          <a:p>
            <a:pPr>
              <a:lnSpc>
                <a:spcPct val="90000"/>
              </a:lnSpc>
              <a:buFont typeface="+mj-lt"/>
              <a:buAutoNum type="arabicPeriod"/>
            </a:pPr>
            <a:endParaRPr lang="fr-CA" dirty="0"/>
          </a:p>
        </p:txBody>
      </p:sp>
      <p:sp>
        <p:nvSpPr>
          <p:cNvPr id="6" name="Google Shape;227;p10">
            <a:extLst>
              <a:ext uri="{FF2B5EF4-FFF2-40B4-BE49-F238E27FC236}">
                <a16:creationId xmlns:a16="http://schemas.microsoft.com/office/drawing/2014/main" id="{9AAA0258-4E97-4904-AF7C-B0818E632286}"/>
              </a:ext>
            </a:extLst>
          </p:cNvPr>
          <p:cNvSpPr txBox="1"/>
          <p:nvPr/>
        </p:nvSpPr>
        <p:spPr>
          <a:xfrm>
            <a:off x="376677" y="5413772"/>
            <a:ext cx="222099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050" kern="0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(</a:t>
            </a:r>
            <a:r>
              <a:rPr lang="en-US" sz="1050" kern="0" dirty="0" err="1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Jchizhe</a:t>
            </a:r>
            <a:r>
              <a:rPr lang="en-US" sz="1050" kern="0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, 2020</a:t>
            </a:r>
            <a:r>
              <a:rPr lang="en-US" sz="1100" kern="0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DD408-E19B-4ED9-BCA7-368E353CADE2}"/>
              </a:ext>
            </a:extLst>
          </p:cNvPr>
          <p:cNvSpPr txBox="1"/>
          <p:nvPr/>
        </p:nvSpPr>
        <p:spPr>
          <a:xfrm>
            <a:off x="1095022" y="6084711"/>
            <a:ext cx="798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“Organisations des </a:t>
            </a:r>
            <a:r>
              <a:rPr lang="en-CA" dirty="0">
                <a:hlinkClick r:id="rId5"/>
              </a:rPr>
              <a:t>Nations </a:t>
            </a:r>
            <a:r>
              <a:rPr lang="en-CA" dirty="0" err="1">
                <a:hlinkClick r:id="rId5"/>
              </a:rPr>
              <a:t>Unies</a:t>
            </a:r>
            <a:r>
              <a:rPr lang="en-CA" dirty="0">
                <a:hlinkClick r:id="rId5"/>
              </a:rPr>
              <a:t> </a:t>
            </a:r>
            <a:r>
              <a:rPr lang="en-CA" dirty="0"/>
              <a:t>pour </a:t>
            </a:r>
            <a:r>
              <a:rPr lang="en-CA" dirty="0" err="1"/>
              <a:t>l’alimentation</a:t>
            </a:r>
            <a:r>
              <a:rPr lang="en-CA" dirty="0"/>
              <a:t> et l’agriculture,2019”</a:t>
            </a:r>
            <a:endParaRPr lang="fr-FR" dirty="0"/>
          </a:p>
          <a:p>
            <a:endParaRPr lang="fr-CA" dirty="0"/>
          </a:p>
        </p:txBody>
      </p:sp>
      <p:pic>
        <p:nvPicPr>
          <p:cNvPr id="7" name="6-10">
            <a:hlinkClick r:id="" action="ppaction://media"/>
            <a:extLst>
              <a:ext uri="{FF2B5EF4-FFF2-40B4-BE49-F238E27FC236}">
                <a16:creationId xmlns:a16="http://schemas.microsoft.com/office/drawing/2014/main" id="{E8A7BF37-6CA6-42FE-9244-E800CBC29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" end="0.52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7378" y="588671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B6CF-1EB9-416C-8D0F-33228D8D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2291644"/>
            <a:ext cx="3781777" cy="1320800"/>
          </a:xfrm>
        </p:spPr>
        <p:txBody>
          <a:bodyPr>
            <a:normAutofit/>
          </a:bodyPr>
          <a:lstStyle/>
          <a:p>
            <a:r>
              <a:rPr lang="fr-CA" sz="4800" dirty="0"/>
              <a:t>Merci!</a:t>
            </a:r>
          </a:p>
        </p:txBody>
      </p:sp>
      <p:pic>
        <p:nvPicPr>
          <p:cNvPr id="3" name="6-11">
            <a:hlinkClick r:id="" action="ppaction://media"/>
            <a:extLst>
              <a:ext uri="{FF2B5EF4-FFF2-40B4-BE49-F238E27FC236}">
                <a16:creationId xmlns:a16="http://schemas.microsoft.com/office/drawing/2014/main" id="{E1F671C5-9501-466D-A3E0-8FBCE4921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2" end="1369.01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307644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8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BCB596-7D41-4773-9CAA-AE6BB0781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7956"/>
          </a:xfrm>
        </p:spPr>
        <p:txBody>
          <a:bodyPr/>
          <a:lstStyle/>
          <a:p>
            <a:r>
              <a:rPr lang="fr-CA" dirty="0"/>
              <a:t>Références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8CADD-1DDE-406C-8614-ACAFD2456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46578"/>
            <a:ext cx="9335910" cy="5311421"/>
          </a:xfrm>
        </p:spPr>
        <p:txBody>
          <a:bodyPr>
            <a:normAutofit fontScale="3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r>
              <a:rPr lang="en-US" sz="3200" kern="0" dirty="0" err="1">
                <a:solidFill>
                  <a:srgbClr val="3F3F3F"/>
                </a:solidFill>
                <a:latin typeface="Trebuchet MS"/>
                <a:sym typeface="Trebuchet MS"/>
              </a:rPr>
              <a:t>Organisation</a:t>
            </a:r>
            <a:r>
              <a:rPr lang="en-US" sz="3200" kern="0" dirty="0">
                <a:solidFill>
                  <a:srgbClr val="3F3F3F"/>
                </a:solidFill>
                <a:latin typeface="Trebuchet MS"/>
                <a:sym typeface="Trebuchet MS"/>
              </a:rPr>
              <a:t> des Nations </a:t>
            </a:r>
            <a:r>
              <a:rPr lang="en-US" sz="3200" kern="0" dirty="0" err="1">
                <a:solidFill>
                  <a:srgbClr val="3F3F3F"/>
                </a:solidFill>
                <a:latin typeface="Trebuchet MS"/>
                <a:sym typeface="Trebuchet MS"/>
              </a:rPr>
              <a:t>Unies</a:t>
            </a:r>
            <a:r>
              <a:rPr lang="en-US" sz="3200" kern="0" dirty="0">
                <a:solidFill>
                  <a:srgbClr val="3F3F3F"/>
                </a:solidFill>
                <a:latin typeface="Trebuchet MS"/>
                <a:sym typeface="Trebuchet MS"/>
              </a:rPr>
              <a:t> pour </a:t>
            </a:r>
            <a:r>
              <a:rPr lang="en-US" sz="3200" kern="0" dirty="0" err="1">
                <a:solidFill>
                  <a:srgbClr val="3F3F3F"/>
                </a:solidFill>
                <a:latin typeface="Trebuchet MS"/>
                <a:sym typeface="Trebuchet MS"/>
              </a:rPr>
              <a:t>l’alimentation</a:t>
            </a:r>
            <a:r>
              <a:rPr lang="en-US" sz="3200" kern="0" dirty="0">
                <a:solidFill>
                  <a:srgbClr val="3F3F3F"/>
                </a:solidFill>
                <a:latin typeface="Trebuchet MS"/>
                <a:sym typeface="Trebuchet MS"/>
              </a:rPr>
              <a:t> et </a:t>
            </a:r>
            <a:r>
              <a:rPr lang="en-US" sz="3200" kern="0" dirty="0" err="1">
                <a:solidFill>
                  <a:srgbClr val="3F3F3F"/>
                </a:solidFill>
                <a:latin typeface="Trebuchet MS"/>
                <a:sym typeface="Trebuchet MS"/>
              </a:rPr>
              <a:t>l’agriculture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. (2019).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C’est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fini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!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Zéro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 gaspi-9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astuces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faciles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[pdf]. 	</a:t>
            </a:r>
          </a:p>
          <a:p>
            <a:pPr marL="400050" lvl="1" indent="0" defTabSz="914400">
              <a:lnSpc>
                <a:spcPct val="220000"/>
              </a:lnSpc>
              <a:spcBef>
                <a:spcPts val="0"/>
              </a:spcBef>
              <a:buClr>
                <a:srgbClr val="90C226"/>
              </a:buClr>
              <a:buSzPct val="79999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  <a:hlinkClick r:id="rId2"/>
              </a:rPr>
              <a:t>http://www.fao.org/3/i7059fr/i7059fr.pdf</a:t>
            </a:r>
            <a:endParaRPr kumimoji="0" lang="en-US" sz="2800" b="0" i="0" u="sng" strike="noStrike" kern="0" cap="none" spc="0" normalizeH="0" baseline="0" noProof="0" dirty="0">
              <a:ln>
                <a:noFill/>
              </a:ln>
              <a:solidFill>
                <a:srgbClr val="99CA3C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Jchizhe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. (2020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). Peeled vegetables in white compost bin on blue background: Trash bin for composting with leftover from kitchen on blue background: Top view: Recycling scarps concept: Sustainable and zero waste lifestyle.</a:t>
            </a: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[Stock Photograph].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istockphoto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.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99CA3C"/>
                </a:solidFill>
                <a:effectLst/>
                <a:uLnTx/>
                <a:uFillTx/>
                <a:latin typeface="Trebuchet MS"/>
                <a:sym typeface="Trebuchet MS"/>
                <a:hlinkClick r:id="rId3"/>
              </a:rPr>
              <a:t>https://www.istockphoto.com/photo/peeled-vegetables-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  <a:hlinkClick r:id="rId3"/>
              </a:rPr>
              <a:t>in-white-compost-bin-on-blue-background-trash-bin-for-composting-gm1214986411-35371942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Kwangmoozaa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. (2018).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Supermarket aisle with empty shopping cart business concept stock photo.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[Stock Photograph].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istockphoto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. 	</a:t>
            </a:r>
          </a:p>
          <a:p>
            <a:pPr marL="400050" lvl="1" indent="0" defTabSz="914400">
              <a:lnSpc>
                <a:spcPct val="220000"/>
              </a:lnSpc>
              <a:buClr>
                <a:srgbClr val="90C226"/>
              </a:buClr>
              <a:buSzPct val="79999"/>
              <a:buNone/>
              <a:defRPr/>
            </a:pP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99CA3C"/>
                </a:solidFill>
                <a:effectLst/>
                <a:uLnTx/>
                <a:uFillTx/>
                <a:latin typeface="Trebuchet MS"/>
                <a:sym typeface="Trebuchet MS"/>
                <a:hlinkClick r:id="rId4"/>
              </a:rPr>
              <a:t>https://www.istockphoto.com/photo/supermarket-aisle-with-empty-shopping-cart-business-concept-gm961081004-262442210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sym typeface="Trebuchet MS"/>
              </a:rPr>
              <a:t>Ministère des Services à l’enfance et des Services sociaux et communautaires, Lignes directrices 2020 sur la nutrition du PASE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400050" lvl="1" indent="0" defTabSz="914400">
              <a:lnSpc>
                <a:spcPct val="220000"/>
              </a:lnSpc>
              <a:buClr>
                <a:srgbClr val="90C226"/>
              </a:buClr>
              <a:buSzPct val="79999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sym typeface="Trebuchet MS"/>
                <a:hlinkClick r:id="rId5"/>
              </a:rPr>
              <a:t>https://www.childrensfoundation.org/downloads/mccss-nutrition-guidelines-fr-2020.pdf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SDI Productions. (2018).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Unrecognizable woman checks items off grocery list stock photo. </a:t>
            </a: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[Stock Photograph].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istockphoto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</a:rPr>
              <a:t>.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rebuchet MS"/>
                <a:sym typeface="Trebuchet MS"/>
                <a:hlinkClick r:id="rId6"/>
              </a:rPr>
              <a:t>https://www.istockphoto.com/photo/unrecognizable-woman-checks-items-off-grocery-list-gm932439982-255557816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3029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34F1-9759-41CE-9EC5-9C02CE9A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57" y="1162756"/>
            <a:ext cx="3036710" cy="1320800"/>
          </a:xfrm>
        </p:spPr>
        <p:txBody>
          <a:bodyPr>
            <a:normAutofit/>
          </a:bodyPr>
          <a:lstStyle/>
          <a:p>
            <a:r>
              <a:rPr lang="fr-CA" sz="4400" dirty="0"/>
              <a:t>Sommaire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D2D58-21E0-44E6-8695-C282DB03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957" y="2990323"/>
            <a:ext cx="8596668" cy="1937278"/>
          </a:xfrm>
        </p:spPr>
        <p:txBody>
          <a:bodyPr/>
          <a:lstStyle/>
          <a:p>
            <a:r>
              <a:rPr lang="fr-FR" dirty="0"/>
              <a:t>Planification des menus et achat des aliments</a:t>
            </a:r>
          </a:p>
          <a:p>
            <a:r>
              <a:rPr lang="fr-FR" dirty="0"/>
              <a:t>Comment savoir quelle quantité acheter</a:t>
            </a:r>
          </a:p>
          <a:p>
            <a:r>
              <a:rPr lang="fr-FR" dirty="0"/>
              <a:t>Guide pour légumes et fruit</a:t>
            </a:r>
          </a:p>
          <a:p>
            <a:r>
              <a:rPr lang="fr-FR" dirty="0"/>
              <a:t>Réduire le gaspillage alimentaire.</a:t>
            </a:r>
          </a:p>
        </p:txBody>
      </p:sp>
      <p:pic>
        <p:nvPicPr>
          <p:cNvPr id="5" name="6-2">
            <a:hlinkClick r:id="" action="ppaction://media"/>
            <a:extLst>
              <a:ext uri="{FF2B5EF4-FFF2-40B4-BE49-F238E27FC236}">
                <a16:creationId xmlns:a16="http://schemas.microsoft.com/office/drawing/2014/main" id="{9D81FCAE-9296-4A78-9484-785427B53F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" end="820.82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957" y="5788378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4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7DEB-BA83-45DD-AF70-B779663F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9" y="1563512"/>
            <a:ext cx="10035822" cy="852310"/>
          </a:xfrm>
        </p:spPr>
        <p:txBody>
          <a:bodyPr/>
          <a:lstStyle/>
          <a:p>
            <a:r>
              <a:rPr lang="fr-FR" dirty="0"/>
              <a:t>Planification des menus et achat des aliments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B16C0-BAC3-4C6E-B1D6-FF83DEEAA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25033"/>
            <a:ext cx="8596668" cy="2569455"/>
          </a:xfrm>
        </p:spPr>
        <p:txBody>
          <a:bodyPr>
            <a:normAutofit lnSpcReduction="10000"/>
          </a:bodyPr>
          <a:lstStyle/>
          <a:p>
            <a:r>
              <a:rPr lang="fr-FR" dirty="0"/>
              <a:t>Sachez votre budget et utilisez-le pour planifier</a:t>
            </a:r>
          </a:p>
          <a:p>
            <a:r>
              <a:rPr lang="fr-FR" dirty="0"/>
              <a:t>Préparez vos menus en amont</a:t>
            </a:r>
          </a:p>
          <a:p>
            <a:r>
              <a:rPr lang="fr-FR" dirty="0"/>
              <a:t>Un plan d’achat en basant sur les menus</a:t>
            </a:r>
          </a:p>
          <a:p>
            <a:r>
              <a:rPr lang="fr-FR" dirty="0"/>
              <a:t>Connaître les options de votre fournisseur</a:t>
            </a:r>
          </a:p>
          <a:p>
            <a:r>
              <a:rPr lang="fr-FR" dirty="0"/>
              <a:t>Achetez en gros autant que possible</a:t>
            </a:r>
          </a:p>
          <a:p>
            <a:r>
              <a:rPr lang="fr-FR" dirty="0"/>
              <a:t>Rédigez la liste des choses que vous devez acheter</a:t>
            </a:r>
          </a:p>
          <a:p>
            <a:pPr marL="0" indent="0">
              <a:buNone/>
            </a:pPr>
            <a:r>
              <a:rPr lang="fr-FR" sz="1400" dirty="0"/>
              <a:t>(Ministère des Services à l'enfance et des Services sociaux et communautaires [MSESC], 2020)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6-3">
            <a:hlinkClick r:id="" action="ppaction://media"/>
            <a:extLst>
              <a:ext uri="{FF2B5EF4-FFF2-40B4-BE49-F238E27FC236}">
                <a16:creationId xmlns:a16="http://schemas.microsoft.com/office/drawing/2014/main" id="{E2BD1C2B-492C-4614-8004-B8DD8656FB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8" end="552.03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585611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9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EAAA-DEA9-446C-BEF0-EAC6F203C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9" y="1061156"/>
            <a:ext cx="9956799" cy="1320800"/>
          </a:xfrm>
        </p:spPr>
        <p:txBody>
          <a:bodyPr anchor="t">
            <a:normAutofit/>
          </a:bodyPr>
          <a:lstStyle/>
          <a:p>
            <a:r>
              <a:rPr lang="fr-FR" dirty="0"/>
              <a:t>Planification des menus et achat des aliments </a:t>
            </a:r>
            <a:r>
              <a:rPr lang="fr-FR" sz="2400" dirty="0"/>
              <a:t>suivi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78133-CAB8-4F3A-B140-AC4DC5768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160" y="2160590"/>
            <a:ext cx="6180978" cy="3009722"/>
          </a:xfrm>
        </p:spPr>
        <p:txBody>
          <a:bodyPr>
            <a:normAutofit/>
          </a:bodyPr>
          <a:lstStyle/>
          <a:p>
            <a:r>
              <a:rPr lang="fr-FR" dirty="0"/>
              <a:t>Utilisez le système centralisé d’achat d’aliments en ligne du PASE</a:t>
            </a:r>
          </a:p>
          <a:p>
            <a:r>
              <a:rPr lang="fr-FR" dirty="0"/>
              <a:t>Consultez les circulaires en ligne, magasin, les coupons et les offres spéciales</a:t>
            </a:r>
          </a:p>
          <a:p>
            <a:r>
              <a:rPr lang="fr-FR" dirty="0"/>
              <a:t>Faites jouer la garantie du meilleur</a:t>
            </a:r>
          </a:p>
          <a:p>
            <a:r>
              <a:rPr lang="fr-FR" dirty="0"/>
              <a:t>Choisissez locaux, cultivés en </a:t>
            </a:r>
            <a:r>
              <a:rPr lang="fr-FR" dirty="0">
                <a:hlinkClick r:id="rId4"/>
              </a:rPr>
              <a:t>Ontario</a:t>
            </a:r>
            <a:endParaRPr lang="fr-FR" dirty="0"/>
          </a:p>
          <a:p>
            <a:r>
              <a:rPr lang="fr-FR" dirty="0"/>
              <a:t>Utilisez un jardin scolaire</a:t>
            </a:r>
          </a:p>
          <a:p>
            <a:pPr marL="0" indent="0">
              <a:buNone/>
            </a:pPr>
            <a:r>
              <a:rPr lang="fr-CA" sz="1400" dirty="0"/>
              <a:t>(MSESC, 2020)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831C8-D677-40A5-9397-88A4F5BB09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46" r="28965" b="2"/>
          <a:stretch/>
        </p:blipFill>
        <p:spPr>
          <a:xfrm>
            <a:off x="677334" y="2159331"/>
            <a:ext cx="3144597" cy="3882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9AF45-F42F-48B6-A550-16BCA23A8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34" y="6108188"/>
            <a:ext cx="2236284" cy="252000"/>
          </a:xfrm>
          <a:prstGeom prst="rect">
            <a:avLst/>
          </a:prstGeom>
        </p:spPr>
      </p:pic>
      <p:pic>
        <p:nvPicPr>
          <p:cNvPr id="6" name="6-4">
            <a:hlinkClick r:id="" action="ppaction://media"/>
            <a:extLst>
              <a:ext uri="{FF2B5EF4-FFF2-40B4-BE49-F238E27FC236}">
                <a16:creationId xmlns:a16="http://schemas.microsoft.com/office/drawing/2014/main" id="{6DF8B572-E926-48FD-A26A-AA52218EA8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6" end="1572.22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1688" y="6036188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EE0A-F8A6-4FA2-A470-7CF45A98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3" y="970845"/>
            <a:ext cx="9843910" cy="1038577"/>
          </a:xfrm>
        </p:spPr>
        <p:txBody>
          <a:bodyPr/>
          <a:lstStyle/>
          <a:p>
            <a:r>
              <a:rPr lang="fr-FR" dirty="0"/>
              <a:t>Planification des menus et achat des aliments </a:t>
            </a:r>
            <a:r>
              <a:rPr lang="fr-FR" sz="2400" dirty="0"/>
              <a:t>suivi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CA226-8C65-4782-AC76-76002EC34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521833"/>
            <a:ext cx="8596668" cy="2919411"/>
          </a:xfrm>
        </p:spPr>
        <p:txBody>
          <a:bodyPr>
            <a:normAutofit/>
          </a:bodyPr>
          <a:lstStyle/>
          <a:p>
            <a:r>
              <a:rPr lang="fr-FR" dirty="0"/>
              <a:t>Lisez les étiquettes des aliments</a:t>
            </a:r>
          </a:p>
          <a:p>
            <a:pPr lvl="1"/>
            <a:r>
              <a:rPr lang="fr-FR" b="1" i="1" dirty="0"/>
              <a:t>Sodium</a:t>
            </a:r>
            <a:r>
              <a:rPr lang="fr-FR" dirty="0"/>
              <a:t> inférieure ou égale à 10 % de la VQ par portion</a:t>
            </a:r>
          </a:p>
          <a:p>
            <a:pPr lvl="1"/>
            <a:r>
              <a:rPr lang="fr-FR" b="1" i="1" dirty="0"/>
              <a:t>Sucre maximale:</a:t>
            </a:r>
          </a:p>
          <a:p>
            <a:pPr lvl="2"/>
            <a:r>
              <a:rPr lang="fr-FR" dirty="0"/>
              <a:t>Produits à grains est de 8 grammes par portion de 30 grammes – </a:t>
            </a:r>
          </a:p>
          <a:p>
            <a:pPr lvl="2"/>
            <a:r>
              <a:rPr lang="fr-FR" dirty="0"/>
              <a:t>11 grammes par portion de 100 grammes pour le yogourt aromatisé.</a:t>
            </a:r>
          </a:p>
          <a:p>
            <a:pPr marL="0" indent="0">
              <a:buNone/>
            </a:pPr>
            <a:r>
              <a:rPr lang="fr-CA" sz="1400" dirty="0"/>
              <a:t>(MSESC, 2020)</a:t>
            </a:r>
          </a:p>
          <a:p>
            <a:pPr marL="0" indent="0">
              <a:buNone/>
            </a:pPr>
            <a:r>
              <a:rPr lang="fr-FR" dirty="0"/>
              <a:t>Pour en savoir plus sur la mise à jour des étiquettes alimentaires,</a:t>
            </a:r>
            <a:r>
              <a:rPr lang="fr-FR" dirty="0">
                <a:hlinkClick r:id="rId4"/>
              </a:rPr>
              <a:t> ici </a:t>
            </a:r>
            <a:endParaRPr lang="fr-CA" dirty="0"/>
          </a:p>
          <a:p>
            <a:pPr lvl="2"/>
            <a:endParaRPr lang="fr-CA" dirty="0"/>
          </a:p>
          <a:p>
            <a:pPr lvl="2"/>
            <a:endParaRPr lang="fr-CA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4" name="6-5">
            <a:hlinkClick r:id="" action="ppaction://media"/>
            <a:extLst>
              <a:ext uri="{FF2B5EF4-FFF2-40B4-BE49-F238E27FC236}">
                <a16:creationId xmlns:a16="http://schemas.microsoft.com/office/drawing/2014/main" id="{1993605E-DAAF-425B-87E8-2204A5737C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" end="1458.35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34" y="5953655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5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131A-1D37-4361-AE19-5B4A9C58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Comment savoir quelle quantité acheter</a:t>
            </a:r>
            <a:endParaRPr lang="fr-CA" dirty="0"/>
          </a:p>
        </p:txBody>
      </p:sp>
      <p:pic>
        <p:nvPicPr>
          <p:cNvPr id="4" name="Google Shape;190;p6">
            <a:extLst>
              <a:ext uri="{FF2B5EF4-FFF2-40B4-BE49-F238E27FC236}">
                <a16:creationId xmlns:a16="http://schemas.microsoft.com/office/drawing/2014/main" id="{3E33C069-059C-47BB-B9EA-72F5281130AE}"/>
              </a:ext>
            </a:extLst>
          </p:cNvPr>
          <p:cNvPicPr preferRelativeResize="0"/>
          <p:nvPr/>
        </p:nvPicPr>
        <p:blipFill rotWithShape="1">
          <a:blip r:embed="rId4"/>
          <a:srcRect l="35174" r="21676" b="-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  <a:noFill/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2744-AB45-4E6B-8F9F-6AEBF4A1E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274" y="2072814"/>
            <a:ext cx="7902576" cy="3880773"/>
          </a:xfrm>
        </p:spPr>
        <p:txBody>
          <a:bodyPr>
            <a:normAutofit/>
          </a:bodyPr>
          <a:lstStyle/>
          <a:p>
            <a:r>
              <a:rPr lang="fr-FR" dirty="0"/>
              <a:t>Demandez à votre CDC local des conseils pour calculer la quantité de nourriture.</a:t>
            </a:r>
          </a:p>
          <a:p>
            <a:r>
              <a:rPr lang="fr-FR" dirty="0"/>
              <a:t>Utilisez la portion indiquée sur les étiquettes comme guide en multiplient la valeur par le nombre de repas ou de collations</a:t>
            </a:r>
          </a:p>
          <a:p>
            <a:r>
              <a:rPr lang="fr-FR" dirty="0"/>
              <a:t>Pour les légumes et les fruits, utilisez les tableaux du </a:t>
            </a:r>
            <a:r>
              <a:rPr lang="fr-FR" dirty="0">
                <a:hlinkClick r:id="rId5"/>
              </a:rPr>
              <a:t>Lignes directrices 2020 du PASE</a:t>
            </a:r>
            <a:endParaRPr lang="fr-FR" dirty="0"/>
          </a:p>
          <a:p>
            <a:r>
              <a:rPr lang="fr-FR" dirty="0"/>
              <a:t>Conservez une trace de vos achats et faites chaque semaine l’inventaire des aliments</a:t>
            </a:r>
          </a:p>
          <a:p>
            <a:pPr marL="0" indent="0">
              <a:buNone/>
            </a:pPr>
            <a:r>
              <a:rPr lang="fr-CA" sz="1400" dirty="0"/>
              <a:t>(MSESC, 2020)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5" name="6-6">
            <a:hlinkClick r:id="" action="ppaction://media"/>
            <a:extLst>
              <a:ext uri="{FF2B5EF4-FFF2-40B4-BE49-F238E27FC236}">
                <a16:creationId xmlns:a16="http://schemas.microsoft.com/office/drawing/2014/main" id="{57BE3931-0FFC-4857-97FD-928E671C13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" end="1358.70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3850" y="5953587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8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563B-F0F5-4FAF-8942-0AFD1AF1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1511"/>
          </a:xfrm>
        </p:spPr>
        <p:txBody>
          <a:bodyPr/>
          <a:lstStyle/>
          <a:p>
            <a:pPr algn="ctr"/>
            <a:r>
              <a:rPr lang="fr-CA" dirty="0"/>
              <a:t>Guide d’achat de légumes en quantité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1F711F-F659-4872-AD33-6DB9BC6F1B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013315"/>
              </p:ext>
            </p:extLst>
          </p:nvPr>
        </p:nvGraphicFramePr>
        <p:xfrm>
          <a:off x="384351" y="1411111"/>
          <a:ext cx="10452980" cy="4971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649">
                  <a:extLst>
                    <a:ext uri="{9D8B030D-6E8A-4147-A177-3AD203B41FA5}">
                      <a16:colId xmlns:a16="http://schemas.microsoft.com/office/drawing/2014/main" val="3208543655"/>
                    </a:ext>
                  </a:extLst>
                </a:gridCol>
                <a:gridCol w="1517543">
                  <a:extLst>
                    <a:ext uri="{9D8B030D-6E8A-4147-A177-3AD203B41FA5}">
                      <a16:colId xmlns:a16="http://schemas.microsoft.com/office/drawing/2014/main" val="2503651782"/>
                    </a:ext>
                  </a:extLst>
                </a:gridCol>
                <a:gridCol w="2090596">
                  <a:extLst>
                    <a:ext uri="{9D8B030D-6E8A-4147-A177-3AD203B41FA5}">
                      <a16:colId xmlns:a16="http://schemas.microsoft.com/office/drawing/2014/main" val="597163136"/>
                    </a:ext>
                  </a:extLst>
                </a:gridCol>
                <a:gridCol w="2090596">
                  <a:extLst>
                    <a:ext uri="{9D8B030D-6E8A-4147-A177-3AD203B41FA5}">
                      <a16:colId xmlns:a16="http://schemas.microsoft.com/office/drawing/2014/main" val="898819628"/>
                    </a:ext>
                  </a:extLst>
                </a:gridCol>
                <a:gridCol w="2090596">
                  <a:extLst>
                    <a:ext uri="{9D8B030D-6E8A-4147-A177-3AD203B41FA5}">
                      <a16:colId xmlns:a16="http://schemas.microsoft.com/office/drawing/2014/main" val="1538807982"/>
                    </a:ext>
                  </a:extLst>
                </a:gridCol>
              </a:tblGrid>
              <a:tr h="487714">
                <a:tc gridSpan="2"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Légumes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fr-CA" sz="2800" dirty="0"/>
                        <a:t>Combien de livres me faut-il pour…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fr-CA" dirty="0"/>
                        <a:t>Combien de livres me faut-il pour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484891"/>
                  </a:ext>
                </a:extLst>
              </a:tr>
              <a:tr h="545092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Types de légumes et portions suggérées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Une livre = (environ)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10 élèves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25 élèves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50 élèves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6851365"/>
                  </a:ext>
                </a:extLst>
              </a:tr>
              <a:tr h="487714">
                <a:tc>
                  <a:txBody>
                    <a:bodyPr/>
                    <a:lstStyle/>
                    <a:p>
                      <a:r>
                        <a:rPr lang="fr-CA" sz="1400" dirty="0"/>
                        <a:t>Brocoli</a:t>
                      </a:r>
                    </a:p>
                    <a:p>
                      <a:r>
                        <a:rPr lang="fr-CA" sz="1400" dirty="0"/>
                        <a:t>1 portion = ½ tasse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 botte ou 4 ½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 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5 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8598454"/>
                  </a:ext>
                </a:extLst>
              </a:tr>
              <a:tr h="688537">
                <a:tc>
                  <a:txBody>
                    <a:bodyPr/>
                    <a:lstStyle/>
                    <a:p>
                      <a:r>
                        <a:rPr lang="fr-CA" sz="1400" dirty="0"/>
                        <a:t>Carottes</a:t>
                      </a:r>
                    </a:p>
                    <a:p>
                      <a:r>
                        <a:rPr lang="fr-CA" sz="1400"/>
                        <a:t>1 portion </a:t>
                      </a:r>
                      <a:r>
                        <a:rPr lang="fr-CA" sz="1400" dirty="0"/>
                        <a:t>= ½ tasse</a:t>
                      </a:r>
                    </a:p>
                    <a:p>
                      <a:r>
                        <a:rPr lang="fr-CA" sz="1400" dirty="0"/>
                        <a:t>1 moyen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4 grandes ou </a:t>
                      </a:r>
                    </a:p>
                    <a:p>
                      <a:pPr algn="ctr"/>
                      <a:r>
                        <a:rPr lang="fr-CA" sz="1400" dirty="0"/>
                        <a:t>3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9451070"/>
                  </a:ext>
                </a:extLst>
              </a:tr>
              <a:tr h="688537">
                <a:tc>
                  <a:txBody>
                    <a:bodyPr/>
                    <a:lstStyle/>
                    <a:p>
                      <a:r>
                        <a:rPr lang="fr-CA" sz="1400" dirty="0"/>
                        <a:t>Chou-fleur</a:t>
                      </a:r>
                    </a:p>
                    <a:p>
                      <a:r>
                        <a:rPr lang="fr-CA" sz="1400" dirty="0"/>
                        <a:t>1 portion = ½ tasse (1grosse tête=12 tasses ou 2,75lb)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9332633"/>
                  </a:ext>
                </a:extLst>
              </a:tr>
              <a:tr h="918050">
                <a:tc>
                  <a:txBody>
                    <a:bodyPr/>
                    <a:lstStyle/>
                    <a:p>
                      <a:r>
                        <a:rPr lang="fr-CA" sz="1400" dirty="0"/>
                        <a:t>Céleri</a:t>
                      </a:r>
                    </a:p>
                    <a:p>
                      <a:r>
                        <a:rPr lang="fr-CA" sz="1400" dirty="0"/>
                        <a:t>1 portion=½ tasse ou branche </a:t>
                      </a:r>
                    </a:p>
                    <a:p>
                      <a:r>
                        <a:rPr lang="fr-CA" sz="1400" dirty="0"/>
                        <a:t>(1 botte =1,5 lb)</a:t>
                      </a:r>
                    </a:p>
                    <a:p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4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 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6 ½</a:t>
                      </a:r>
                    </a:p>
                    <a:p>
                      <a:pPr algn="ctr"/>
                      <a:endParaRPr lang="fr-C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125178"/>
                  </a:ext>
                </a:extLst>
              </a:tr>
              <a:tr h="918050">
                <a:tc>
                  <a:txBody>
                    <a:bodyPr/>
                    <a:lstStyle/>
                    <a:p>
                      <a:r>
                        <a:rPr lang="fr-CA" sz="1400" dirty="0"/>
                        <a:t>Poivron</a:t>
                      </a:r>
                    </a:p>
                    <a:p>
                      <a:r>
                        <a:rPr lang="fr-CA" sz="1400" dirty="0"/>
                        <a:t>1 portion = ½ tasse ou ½ moyen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 moyens ou</a:t>
                      </a:r>
                    </a:p>
                    <a:p>
                      <a:pPr algn="ctr"/>
                      <a:r>
                        <a:rPr lang="fr-CA" sz="1400" dirty="0"/>
                        <a:t> 3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 à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6 ½ à 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80047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4ABA6B-4201-42DB-898D-8BB03B1009CA}"/>
              </a:ext>
            </a:extLst>
          </p:cNvPr>
          <p:cNvSpPr txBox="1"/>
          <p:nvPr/>
        </p:nvSpPr>
        <p:spPr>
          <a:xfrm>
            <a:off x="880534" y="6473312"/>
            <a:ext cx="387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(MSESC, 2020) </a:t>
            </a:r>
            <a:r>
              <a:rPr lang="fr-CA" sz="1200" dirty="0">
                <a:highlight>
                  <a:srgbClr val="FFFF00"/>
                </a:highlight>
              </a:rPr>
              <a:t>Remarque: 1 livre = 2,2 kilogrammes</a:t>
            </a:r>
            <a:endParaRPr lang="fr-CA" sz="1200" dirty="0"/>
          </a:p>
          <a:p>
            <a:endParaRPr lang="fr-CA" dirty="0"/>
          </a:p>
        </p:txBody>
      </p:sp>
      <p:pic>
        <p:nvPicPr>
          <p:cNvPr id="3" name="6-7">
            <a:hlinkClick r:id="" action="ppaction://media"/>
            <a:extLst>
              <a:ext uri="{FF2B5EF4-FFF2-40B4-BE49-F238E27FC236}">
                <a16:creationId xmlns:a16="http://schemas.microsoft.com/office/drawing/2014/main" id="{DF5C9092-5A1D-4EF6-836E-3A61F5441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5378" y="5904088"/>
            <a:ext cx="396000" cy="38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563B-F0F5-4FAF-8942-0AFD1AF1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1511"/>
          </a:xfrm>
        </p:spPr>
        <p:txBody>
          <a:bodyPr/>
          <a:lstStyle/>
          <a:p>
            <a:pPr algn="ctr"/>
            <a:r>
              <a:rPr lang="fr-CA" dirty="0"/>
              <a:t>Guide d’achat de fruits en quantité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1F711F-F659-4872-AD33-6DB9BC6F1B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796992"/>
              </p:ext>
            </p:extLst>
          </p:nvPr>
        </p:nvGraphicFramePr>
        <p:xfrm>
          <a:off x="384351" y="1411111"/>
          <a:ext cx="10452980" cy="4898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649">
                  <a:extLst>
                    <a:ext uri="{9D8B030D-6E8A-4147-A177-3AD203B41FA5}">
                      <a16:colId xmlns:a16="http://schemas.microsoft.com/office/drawing/2014/main" val="3208543655"/>
                    </a:ext>
                  </a:extLst>
                </a:gridCol>
                <a:gridCol w="1517543">
                  <a:extLst>
                    <a:ext uri="{9D8B030D-6E8A-4147-A177-3AD203B41FA5}">
                      <a16:colId xmlns:a16="http://schemas.microsoft.com/office/drawing/2014/main" val="2503651782"/>
                    </a:ext>
                  </a:extLst>
                </a:gridCol>
                <a:gridCol w="2090596">
                  <a:extLst>
                    <a:ext uri="{9D8B030D-6E8A-4147-A177-3AD203B41FA5}">
                      <a16:colId xmlns:a16="http://schemas.microsoft.com/office/drawing/2014/main" val="597163136"/>
                    </a:ext>
                  </a:extLst>
                </a:gridCol>
                <a:gridCol w="2090596">
                  <a:extLst>
                    <a:ext uri="{9D8B030D-6E8A-4147-A177-3AD203B41FA5}">
                      <a16:colId xmlns:a16="http://schemas.microsoft.com/office/drawing/2014/main" val="898819628"/>
                    </a:ext>
                  </a:extLst>
                </a:gridCol>
                <a:gridCol w="2090596">
                  <a:extLst>
                    <a:ext uri="{9D8B030D-6E8A-4147-A177-3AD203B41FA5}">
                      <a16:colId xmlns:a16="http://schemas.microsoft.com/office/drawing/2014/main" val="1538807982"/>
                    </a:ext>
                  </a:extLst>
                </a:gridCol>
              </a:tblGrid>
              <a:tr h="487714">
                <a:tc gridSpan="2"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Fruits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fr-CA" sz="2800" dirty="0"/>
                        <a:t>Combien de livres me faut-il pour…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fr-CA" dirty="0"/>
                        <a:t>Combien de livres me faut-il pour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484891"/>
                  </a:ext>
                </a:extLst>
              </a:tr>
              <a:tr h="545092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Types de fruits et portions suggérées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Une livre = (environ)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10 élèves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25 élèves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50 élèves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6851365"/>
                  </a:ext>
                </a:extLst>
              </a:tr>
              <a:tr h="487714">
                <a:tc>
                  <a:txBody>
                    <a:bodyPr/>
                    <a:lstStyle/>
                    <a:p>
                      <a:r>
                        <a:rPr lang="fr-CA" sz="1400" dirty="0"/>
                        <a:t>Pommes</a:t>
                      </a:r>
                    </a:p>
                    <a:p>
                      <a:r>
                        <a:rPr lang="fr-CA" sz="1400" dirty="0"/>
                        <a:t>1 portion = 1 petite ou ½ tasse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3 moyens ou </a:t>
                      </a:r>
                    </a:p>
                    <a:p>
                      <a:pPr algn="ctr"/>
                      <a:r>
                        <a:rPr lang="fr-CA" sz="1400" dirty="0"/>
                        <a:t>3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 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8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8598454"/>
                  </a:ext>
                </a:extLst>
              </a:tr>
              <a:tr h="688537">
                <a:tc>
                  <a:txBody>
                    <a:bodyPr/>
                    <a:lstStyle/>
                    <a:p>
                      <a:r>
                        <a:rPr lang="fr-CA" sz="1400" dirty="0"/>
                        <a:t>Bananes</a:t>
                      </a:r>
                    </a:p>
                    <a:p>
                      <a:r>
                        <a:rPr lang="fr-CA" sz="1400" dirty="0"/>
                        <a:t>1 portion = 1 moyen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 moyens ou</a:t>
                      </a:r>
                    </a:p>
                    <a:p>
                      <a:pPr algn="ctr"/>
                      <a:r>
                        <a:rPr lang="fr-CA" sz="1400" dirty="0"/>
                        <a:t>2 tasses(coupées en tranches)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8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9451070"/>
                  </a:ext>
                </a:extLst>
              </a:tr>
              <a:tr h="688537">
                <a:tc>
                  <a:txBody>
                    <a:bodyPr/>
                    <a:lstStyle/>
                    <a:p>
                      <a:r>
                        <a:rPr lang="fr-CA" sz="1400" dirty="0"/>
                        <a:t>Baies (hors fraises)</a:t>
                      </a:r>
                    </a:p>
                    <a:p>
                      <a:r>
                        <a:rPr lang="fr-CA" sz="1400" dirty="0"/>
                        <a:t>1 portion = ½ tasse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6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12 ½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9332633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r>
                        <a:rPr lang="fr-CA" sz="1400" dirty="0"/>
                        <a:t>Melons brodés</a:t>
                      </a:r>
                    </a:p>
                    <a:p>
                      <a:r>
                        <a:rPr lang="fr-CA" sz="1400" dirty="0"/>
                        <a:t>1 portion = ½ tasse</a:t>
                      </a:r>
                    </a:p>
                    <a:p>
                      <a:r>
                        <a:rPr lang="fr-CA" sz="1400" dirty="0"/>
                        <a:t>(1 melon brodé = 3 lb ou </a:t>
                      </a:r>
                    </a:p>
                    <a:p>
                      <a:r>
                        <a:rPr lang="fr-CA" sz="1400" dirty="0"/>
                        <a:t>7 tasses)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1/3 moyen ou </a:t>
                      </a:r>
                    </a:p>
                    <a:p>
                      <a:pPr algn="ctr"/>
                      <a:r>
                        <a:rPr lang="fr-CA" sz="1400" dirty="0"/>
                        <a:t>2 ½ 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10</a:t>
                      </a:r>
                    </a:p>
                    <a:p>
                      <a:pPr algn="ctr"/>
                      <a:endParaRPr lang="fr-C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125178"/>
                  </a:ext>
                </a:extLst>
              </a:tr>
              <a:tr h="918050">
                <a:tc>
                  <a:txBody>
                    <a:bodyPr/>
                    <a:lstStyle/>
                    <a:p>
                      <a:r>
                        <a:rPr lang="fr-CA" sz="1400" dirty="0"/>
                        <a:t>Raisins sans pépins</a:t>
                      </a:r>
                    </a:p>
                    <a:p>
                      <a:r>
                        <a:rPr lang="fr-CA" sz="1400" dirty="0"/>
                        <a:t>1 portion = 20 raisins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40 raisins ou </a:t>
                      </a:r>
                    </a:p>
                    <a:p>
                      <a:pPr algn="ctr"/>
                      <a:r>
                        <a:rPr lang="fr-CA" sz="1400" dirty="0"/>
                        <a:t>3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12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80047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4ABA6B-4201-42DB-898D-8BB03B1009CA}"/>
              </a:ext>
            </a:extLst>
          </p:cNvPr>
          <p:cNvSpPr txBox="1"/>
          <p:nvPr/>
        </p:nvSpPr>
        <p:spPr>
          <a:xfrm>
            <a:off x="880534" y="6383001"/>
            <a:ext cx="3951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(MSESC, 2020) </a:t>
            </a:r>
            <a:r>
              <a:rPr lang="fr-CA" sz="1200" dirty="0">
                <a:highlight>
                  <a:srgbClr val="FFFF00"/>
                </a:highlight>
              </a:rPr>
              <a:t>Remarque: 1 livre = 2,2 kilogrammes</a:t>
            </a:r>
            <a:endParaRPr lang="fr-CA" sz="1200" dirty="0"/>
          </a:p>
          <a:p>
            <a:endParaRPr lang="fr-CA" dirty="0"/>
          </a:p>
        </p:txBody>
      </p:sp>
      <p:pic>
        <p:nvPicPr>
          <p:cNvPr id="3" name="6-8">
            <a:hlinkClick r:id="" action="ppaction://media"/>
            <a:extLst>
              <a:ext uri="{FF2B5EF4-FFF2-40B4-BE49-F238E27FC236}">
                <a16:creationId xmlns:a16="http://schemas.microsoft.com/office/drawing/2014/main" id="{83046534-8E43-488A-9750-FE2A27A73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182" y="5913538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563B-F0F5-4FAF-8942-0AFD1AF1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1511"/>
          </a:xfrm>
        </p:spPr>
        <p:txBody>
          <a:bodyPr/>
          <a:lstStyle/>
          <a:p>
            <a:pPr algn="ctr"/>
            <a:r>
              <a:rPr lang="fr-CA" dirty="0"/>
              <a:t>Guide d’achat de fruits en quantité </a:t>
            </a:r>
            <a:r>
              <a:rPr lang="fr-CA" sz="2400" dirty="0"/>
              <a:t>suivi</a:t>
            </a:r>
            <a:endParaRPr lang="fr-CA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1F711F-F659-4872-AD33-6DB9BC6F1B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334888"/>
              </p:ext>
            </p:extLst>
          </p:nvPr>
        </p:nvGraphicFramePr>
        <p:xfrm>
          <a:off x="384351" y="1411111"/>
          <a:ext cx="10452980" cy="4932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649">
                  <a:extLst>
                    <a:ext uri="{9D8B030D-6E8A-4147-A177-3AD203B41FA5}">
                      <a16:colId xmlns:a16="http://schemas.microsoft.com/office/drawing/2014/main" val="3208543655"/>
                    </a:ext>
                  </a:extLst>
                </a:gridCol>
                <a:gridCol w="1648178">
                  <a:extLst>
                    <a:ext uri="{9D8B030D-6E8A-4147-A177-3AD203B41FA5}">
                      <a16:colId xmlns:a16="http://schemas.microsoft.com/office/drawing/2014/main" val="2503651782"/>
                    </a:ext>
                  </a:extLst>
                </a:gridCol>
                <a:gridCol w="1959961">
                  <a:extLst>
                    <a:ext uri="{9D8B030D-6E8A-4147-A177-3AD203B41FA5}">
                      <a16:colId xmlns:a16="http://schemas.microsoft.com/office/drawing/2014/main" val="597163136"/>
                    </a:ext>
                  </a:extLst>
                </a:gridCol>
                <a:gridCol w="2090596">
                  <a:extLst>
                    <a:ext uri="{9D8B030D-6E8A-4147-A177-3AD203B41FA5}">
                      <a16:colId xmlns:a16="http://schemas.microsoft.com/office/drawing/2014/main" val="898819628"/>
                    </a:ext>
                  </a:extLst>
                </a:gridCol>
                <a:gridCol w="2090596">
                  <a:extLst>
                    <a:ext uri="{9D8B030D-6E8A-4147-A177-3AD203B41FA5}">
                      <a16:colId xmlns:a16="http://schemas.microsoft.com/office/drawing/2014/main" val="1538807982"/>
                    </a:ext>
                  </a:extLst>
                </a:gridCol>
              </a:tblGrid>
              <a:tr h="487714">
                <a:tc gridSpan="2"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Fruits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fr-CA" sz="2800" dirty="0"/>
                        <a:t>Combien de livres me faut-il pour…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fr-CA" dirty="0"/>
                        <a:t>Combien de livres me faut-il pour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484891"/>
                  </a:ext>
                </a:extLst>
              </a:tr>
              <a:tr h="545092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Types de fruits et portions suggérées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Une livre = (environ)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10 élèves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25 élèves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50 élèves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6851365"/>
                  </a:ext>
                </a:extLst>
              </a:tr>
              <a:tr h="487714">
                <a:tc>
                  <a:txBody>
                    <a:bodyPr/>
                    <a:lstStyle/>
                    <a:p>
                      <a:r>
                        <a:rPr lang="fr-CA" sz="1400" dirty="0"/>
                        <a:t>Melons miel</a:t>
                      </a:r>
                    </a:p>
                    <a:p>
                      <a:r>
                        <a:rPr lang="fr-CA" sz="1400" dirty="0"/>
                        <a:t>1 portion = ½ tasse</a:t>
                      </a:r>
                    </a:p>
                    <a:p>
                      <a:r>
                        <a:rPr lang="fr-CA" sz="1400" dirty="0"/>
                        <a:t>(1 melon miel = 5 ½ lb ou 12 tasses)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¼ moyens ou </a:t>
                      </a:r>
                    </a:p>
                    <a:p>
                      <a:pPr algn="ctr"/>
                      <a:r>
                        <a:rPr lang="fr-CA" sz="1400" dirty="0"/>
                        <a:t>3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 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8598454"/>
                  </a:ext>
                </a:extLst>
              </a:tr>
              <a:tr h="688537">
                <a:tc>
                  <a:txBody>
                    <a:bodyPr/>
                    <a:lstStyle/>
                    <a:p>
                      <a:r>
                        <a:rPr lang="fr-CA" sz="1400" dirty="0" err="1"/>
                        <a:t>Madarines</a:t>
                      </a:r>
                      <a:endParaRPr lang="fr-CA" sz="1400" dirty="0"/>
                    </a:p>
                    <a:p>
                      <a:r>
                        <a:rPr lang="fr-CA" sz="1400" dirty="0"/>
                        <a:t>1 portion = 1 mandarine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 à 4 mandarines ou</a:t>
                      </a:r>
                    </a:p>
                    <a:p>
                      <a:pPr algn="ctr"/>
                      <a:r>
                        <a:rPr lang="fr-CA" sz="1400" dirty="0"/>
                        <a:t> 2 à 3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 ½ à 3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6 ½ à 8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12 ½ à 17</a:t>
                      </a:r>
                    </a:p>
                    <a:p>
                      <a:pPr algn="ctr"/>
                      <a:endParaRPr lang="fr-C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9451070"/>
                  </a:ext>
                </a:extLst>
              </a:tr>
              <a:tr h="688537">
                <a:tc>
                  <a:txBody>
                    <a:bodyPr/>
                    <a:lstStyle/>
                    <a:p>
                      <a:r>
                        <a:rPr lang="fr-CA" sz="1400" dirty="0"/>
                        <a:t>Oranges</a:t>
                      </a:r>
                    </a:p>
                    <a:p>
                      <a:r>
                        <a:rPr lang="fr-CA" sz="1400" dirty="0"/>
                        <a:t>1 portion = 1 moyenne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 à 3 oranges ou</a:t>
                      </a:r>
                    </a:p>
                    <a:p>
                      <a:pPr algn="ctr"/>
                      <a:r>
                        <a:rPr lang="fr-CA" sz="1400" dirty="0"/>
                        <a:t>2 à 3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 ½ à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8 ½ à 12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17 à 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9332633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r>
                        <a:rPr lang="fr-CA" sz="1400" dirty="0"/>
                        <a:t>Poires</a:t>
                      </a:r>
                    </a:p>
                    <a:p>
                      <a:r>
                        <a:rPr lang="fr-CA" sz="1400" dirty="0"/>
                        <a:t>1 portion = 1 moyenne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 moyennes ou </a:t>
                      </a:r>
                    </a:p>
                    <a:p>
                      <a:pPr algn="ctr"/>
                      <a:r>
                        <a:rPr lang="fr-CA" sz="1400" dirty="0"/>
                        <a:t>2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8 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17</a:t>
                      </a:r>
                    </a:p>
                    <a:p>
                      <a:pPr algn="ctr"/>
                      <a:endParaRPr lang="fr-C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125178"/>
                  </a:ext>
                </a:extLst>
              </a:tr>
              <a:tr h="918050">
                <a:tc>
                  <a:txBody>
                    <a:bodyPr/>
                    <a:lstStyle/>
                    <a:p>
                      <a:r>
                        <a:rPr lang="fr-CA" sz="1400" dirty="0"/>
                        <a:t>Ananas</a:t>
                      </a:r>
                    </a:p>
                    <a:p>
                      <a:r>
                        <a:rPr lang="fr-CA" sz="1400" dirty="0"/>
                        <a:t>1 portion = ½ tasses</a:t>
                      </a:r>
                    </a:p>
                    <a:p>
                      <a:r>
                        <a:rPr lang="fr-CA" sz="1400" dirty="0"/>
                        <a:t>(1 ananas = 3 lb ou 5 tasses)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1/3 ananas ou</a:t>
                      </a:r>
                    </a:p>
                    <a:p>
                      <a:pPr algn="ctr"/>
                      <a:r>
                        <a:rPr lang="fr-CA" sz="1400" dirty="0"/>
                        <a:t>2 1/5 tasses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80047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4ABA6B-4201-42DB-898D-8BB03B1009CA}"/>
              </a:ext>
            </a:extLst>
          </p:cNvPr>
          <p:cNvSpPr txBox="1"/>
          <p:nvPr/>
        </p:nvSpPr>
        <p:spPr>
          <a:xfrm>
            <a:off x="880534" y="6422860"/>
            <a:ext cx="3815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(MSESC, 2020) </a:t>
            </a:r>
            <a:r>
              <a:rPr lang="fr-CA" sz="1200" dirty="0">
                <a:highlight>
                  <a:srgbClr val="FFFF00"/>
                </a:highlight>
              </a:rPr>
              <a:t>Remarque: 1 livre = 2,2 kilogrammes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1423680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603</TotalTime>
  <Words>1040</Words>
  <Application>Microsoft Office PowerPoint</Application>
  <PresentationFormat>Widescreen</PresentationFormat>
  <Paragraphs>199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Noto Sans Symbols</vt:lpstr>
      <vt:lpstr>Trebuchet MS</vt:lpstr>
      <vt:lpstr>Wingdings 3</vt:lpstr>
      <vt:lpstr>Facet</vt:lpstr>
      <vt:lpstr>Module 6 : Planification des menus et achat des aliments</vt:lpstr>
      <vt:lpstr>Sommaire</vt:lpstr>
      <vt:lpstr>Planification des menus et achat des aliments</vt:lpstr>
      <vt:lpstr>Planification des menus et achat des aliments suivi</vt:lpstr>
      <vt:lpstr>Planification des menus et achat des aliments suivi</vt:lpstr>
      <vt:lpstr>Comment savoir quelle quantité acheter</vt:lpstr>
      <vt:lpstr>Guide d’achat de légumes en quantité</vt:lpstr>
      <vt:lpstr>Guide d’achat de fruits en quantité</vt:lpstr>
      <vt:lpstr>Guide d’achat de fruits en quantité suivi</vt:lpstr>
      <vt:lpstr>Utilisez ces conseils pour réduire le gaspillage alimentaire.</vt:lpstr>
      <vt:lpstr>Merci!</vt:lpstr>
      <vt:lpstr>Références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6 : Planification des menus et achat des aliments</dc:title>
  <dc:creator>Diane Richer</dc:creator>
  <cp:keywords>Zéro gaspi,</cp:keywords>
  <cp:lastModifiedBy>Richer, Diane</cp:lastModifiedBy>
  <cp:revision>22</cp:revision>
  <dcterms:created xsi:type="dcterms:W3CDTF">2021-09-01T12:35:21Z</dcterms:created>
  <dcterms:modified xsi:type="dcterms:W3CDTF">2021-09-02T18:50:33Z</dcterms:modified>
  <cp:category>PASE</cp:category>
</cp:coreProperties>
</file>