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8" d="100"/>
          <a:sy n="68" d="100"/>
        </p:scale>
        <p:origin x="5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1.png"/><Relationship Id="rId4" Type="http://schemas.openxmlformats.org/officeDocument/2006/relationships/hyperlink" Target="https://osnp.ca/wp-content/uploads/mccss-nutrition-guidelines-fr-2020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allergiesalimentairescanada.ca/ressources-professionnelles/enseignants/ecole-primaire-et-secondaire/" TargetMode="External"/><Relationship Id="rId2" Type="http://schemas.microsoft.com/office/2007/relationships/media" Target="../media/media7.m4a"/><Relationship Id="rId1" Type="http://schemas.openxmlformats.org/officeDocument/2006/relationships/audio" Target="NULL" TargetMode="External"/><Relationship Id="rId6" Type="http://schemas.openxmlformats.org/officeDocument/2006/relationships/hyperlink" Target="http://ressources.connaitrelesallergies.ca/telecharger/lanaphylaxie-a-lecole-3e-edition-revisee.pdf" TargetMode="External"/><Relationship Id="rId5" Type="http://schemas.openxmlformats.org/officeDocument/2006/relationships/hyperlink" Target="https://www.connaitrelesallergies.ca/cours/" TargetMode="External"/><Relationship Id="rId10" Type="http://schemas.openxmlformats.org/officeDocument/2006/relationships/image" Target="../media/image1.png"/><Relationship Id="rId4" Type="http://schemas.openxmlformats.org/officeDocument/2006/relationships/image" Target="../media/image5.jp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%3A%2F%2Fwww.alamy.com%2Fmother-with-girl-being-examined-by-female-doctor-in-clinic-image269789674.html&amp;psig=AOvVaw0Wwg3TBBY3H9pAe4K5ftFi&amp;ust=1632324712608000&amp;source=images&amp;cd=vfe&amp;ved=0CAsQjRxqFwoTCJCM-MyxkPMCFQAAAAAdAAAAABAD" TargetMode="External"/><Relationship Id="rId7" Type="http://schemas.openxmlformats.org/officeDocument/2006/relationships/hyperlink" Target="https://www.google.com/url?sa=i&amp;url=https%3A%2F%2Fvert-limette-lebourgneuf.shoplightspeed.com%2Fbracelet-dallergie-je-suis-allergique-aux-noix.html&amp;psig=AOvVaw1b8134v-cwD7qPl-C7GOP7&amp;ust=1632326682996000&amp;source=images&amp;cd=vfe&amp;ved=0CAsQjRxqFwoTCOCqkoG5kPMCFQAAAAAdAAAAABAD" TargetMode="External"/><Relationship Id="rId2" Type="http://schemas.openxmlformats.org/officeDocument/2006/relationships/hyperlink" Target="https://www.google.com/url?sa=i&amp;url=https%3A%2F%2Fwww.federationdesdiabetiques.org%2Finformation%2Falimentation-diabete%2Fvegetarisme-et-vegetalisme&amp;psig=AOvVaw0Xwl2EhswH5CWGYFhFNI7r&amp;ust=1632324004987000&amp;source=images&amp;cd=vfe&amp;ved=0CAsQjRxqFwoTCLjN1f2ukPMCFQAAAAAdAAAAABAD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/url?sa=i&amp;url=https%3A%2F%2Fwww.secallergies.com%2Fproduit%2Fdiabetique%2F&amp;psig=AOvVaw06P36CMEXwKqw8gLhxaiyV&amp;ust=1632326292380000&amp;source=images&amp;cd=vfe&amp;ved=0CAsQjRxqFwoTCNjK8MG3kPMCFQAAAAAdAAAAABAE" TargetMode="External"/><Relationship Id="rId5" Type="http://schemas.openxmlformats.org/officeDocument/2006/relationships/hyperlink" Target="https://www.connaitrelesallergies.ca/" TargetMode="External"/><Relationship Id="rId4" Type="http://schemas.openxmlformats.org/officeDocument/2006/relationships/hyperlink" Target="https://allergiesalimentairescanada.c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74B24-750E-4942-AEA8-4FC7CEF629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4467" y="2605849"/>
            <a:ext cx="9985023" cy="1646302"/>
          </a:xfrm>
        </p:spPr>
        <p:txBody>
          <a:bodyPr/>
          <a:lstStyle/>
          <a:p>
            <a:pPr algn="l"/>
            <a:r>
              <a:rPr lang="fr-CA" dirty="0"/>
              <a:t>Module 7:Régimes alimentaires spéciaux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0676E5-85AB-4AD5-8ED3-A306A0D65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9823" y="4413956"/>
            <a:ext cx="6615288" cy="575733"/>
          </a:xfrm>
        </p:spPr>
        <p:txBody>
          <a:bodyPr>
            <a:normAutofit/>
          </a:bodyPr>
          <a:lstStyle/>
          <a:p>
            <a:r>
              <a:rPr lang="fr-CA" sz="1200" dirty="0">
                <a:hlinkClick r:id="rId4"/>
              </a:rPr>
              <a:t>https://osnp.ca/wp-content/uploads/mccss-nutrition-guidelines-fr-2020.pdf</a:t>
            </a:r>
            <a:endParaRPr lang="fr-CA" sz="1200" dirty="0"/>
          </a:p>
        </p:txBody>
      </p:sp>
      <p:pic>
        <p:nvPicPr>
          <p:cNvPr id="5" name="Picture 4">
            <a:hlinkClick r:id="" action="ppaction://media"/>
            <a:extLst>
              <a:ext uri="{FF2B5EF4-FFF2-40B4-BE49-F238E27FC236}">
                <a16:creationId xmlns:a16="http://schemas.microsoft.com/office/drawing/2014/main" id="{81E3DD61-48F0-4BA4-8578-42FF113EC39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852" end="1093.464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4467" y="5935133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5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E3270-6DDE-4792-8F3C-14E3E7F2E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23" y="575734"/>
            <a:ext cx="8596668" cy="1320800"/>
          </a:xfrm>
        </p:spPr>
        <p:txBody>
          <a:bodyPr/>
          <a:lstStyle/>
          <a:p>
            <a:r>
              <a:rPr lang="fr-FR" dirty="0"/>
              <a:t>Régimes alimentaires axés sur la foi et la culture </a:t>
            </a:r>
            <a:endParaRPr lang="fr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229C1-F3E6-4D88-9FA2-1036BEA54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i="0" u="sng" strike="noStrike" baseline="0" dirty="0">
                <a:solidFill>
                  <a:srgbClr val="000000"/>
                </a:solidFill>
              </a:rPr>
              <a:t>Régime fondé sur les croyances : </a:t>
            </a:r>
            <a:r>
              <a:rPr lang="fr-FR" b="0" i="0" u="none" strike="noStrike" baseline="0" dirty="0">
                <a:solidFill>
                  <a:srgbClr val="000000"/>
                </a:solidFill>
              </a:rPr>
              <a:t>De nombreuses religions donnent des indications quant aux aliments qu’il convient de consommer pour exprimer sa foi.</a:t>
            </a:r>
          </a:p>
          <a:p>
            <a:pPr lvl="1"/>
            <a:r>
              <a:rPr lang="fr-FR" b="0" i="0" u="none" strike="noStrike" baseline="0" dirty="0">
                <a:solidFill>
                  <a:srgbClr val="000000"/>
                </a:solidFill>
              </a:rPr>
              <a:t>Ex/ Abstinence produits qui contiennent du porc</a:t>
            </a:r>
          </a:p>
          <a:p>
            <a:pPr marL="457200" lvl="1" indent="0">
              <a:buNone/>
            </a:pPr>
            <a:endParaRPr lang="fr-FR" sz="1800" b="0" i="0" u="none" strike="noStrike" baseline="0" dirty="0">
              <a:solidFill>
                <a:srgbClr val="000000"/>
              </a:solidFill>
            </a:endParaRPr>
          </a:p>
          <a:p>
            <a:r>
              <a:rPr lang="fr-FR" b="1" i="0" u="sng" strike="noStrike" baseline="0" dirty="0">
                <a:solidFill>
                  <a:srgbClr val="000000"/>
                </a:solidFill>
              </a:rPr>
              <a:t>Régime adapté à la culture : </a:t>
            </a:r>
            <a:r>
              <a:rPr lang="fr-FR" b="0" i="0" u="none" strike="noStrike" baseline="0" dirty="0">
                <a:solidFill>
                  <a:srgbClr val="000000"/>
                </a:solidFill>
              </a:rPr>
              <a:t>L’origine ethnique et culturelle d’une personne influe de manière significative sur ses choix et ses habitudes alimentaires. </a:t>
            </a:r>
            <a:endParaRPr lang="fr-FR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fr-FR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fr-FR" dirty="0"/>
              <a:t>Les PASE doivent s’efforcer de tenir compte de la diversité de la communauté scolaire dans les aliments et les boissons qu’ils choisissent, tout en respectant les lignes directrices du PASE</a:t>
            </a:r>
            <a:endParaRPr lang="fr-CA" dirty="0"/>
          </a:p>
        </p:txBody>
      </p:sp>
      <p:pic>
        <p:nvPicPr>
          <p:cNvPr id="5" name="7-2">
            <a:hlinkClick r:id="" action="ppaction://media"/>
            <a:extLst>
              <a:ext uri="{FF2B5EF4-FFF2-40B4-BE49-F238E27FC236}">
                <a16:creationId xmlns:a16="http://schemas.microsoft.com/office/drawing/2014/main" id="{E3B24952-A08C-4731-A033-12103FFEC55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77" end="1030.7891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7334" y="5886266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14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D5AAE-6D13-477A-92E1-0DF0A4DA2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959556"/>
            <a:ext cx="8974666" cy="801511"/>
          </a:xfrm>
        </p:spPr>
        <p:txBody>
          <a:bodyPr/>
          <a:lstStyle/>
          <a:p>
            <a:r>
              <a:rPr lang="fr-FR"/>
              <a:t>Régimes végétal, végétarien et végétalien </a:t>
            </a:r>
            <a:endParaRPr lang="fr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FC2D6-5371-48B7-BA45-7A7E0B488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61067"/>
            <a:ext cx="8596668" cy="3880773"/>
          </a:xfrm>
        </p:spPr>
        <p:txBody>
          <a:bodyPr/>
          <a:lstStyle/>
          <a:p>
            <a:r>
              <a:rPr lang="fr-FR" b="1" u="sng"/>
              <a:t>Régime végétarien ou à base de produits végétaux : </a:t>
            </a:r>
            <a:r>
              <a:rPr lang="fr-FR"/>
              <a:t>Les élèves qui observent un régime végétarien ou à base de produits végétaux peuvent consommer des boissons de soya enrichies ainsi qu’une grande variété d’aliments à base de protéines végétales comme les haricots, les lentilles, le tofu, etc. Ils peuvent également éviter ou limiter la consommation de produits laitiers et d’oeufs.</a:t>
            </a:r>
          </a:p>
          <a:p>
            <a:r>
              <a:rPr lang="fr-FR" b="1" u="sng"/>
              <a:t>Régime végétalien : </a:t>
            </a:r>
            <a:r>
              <a:rPr lang="fr-FR"/>
              <a:t>Les personnes qui observent un régime végétalien ne consomment aucun aliment d’origine animale tel que les oeufs, les produits laitiers, la gélatine et le miel.</a:t>
            </a:r>
            <a:endParaRPr lang="fr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7C8C4E-A4BA-4440-B715-30BCB25EF9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4411" y="4224489"/>
            <a:ext cx="3642714" cy="2520000"/>
          </a:xfrm>
          <a:prstGeom prst="rect">
            <a:avLst/>
          </a:prstGeom>
        </p:spPr>
      </p:pic>
      <p:pic>
        <p:nvPicPr>
          <p:cNvPr id="4" name="7-3">
            <a:hlinkClick r:id="" action="ppaction://media"/>
            <a:extLst>
              <a:ext uri="{FF2B5EF4-FFF2-40B4-BE49-F238E27FC236}">
                <a16:creationId xmlns:a16="http://schemas.microsoft.com/office/drawing/2014/main" id="{7E9A4199-7BC0-4C1E-9180-69AE0A9892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7334" y="5797164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06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528E5-BFAF-4D82-86F8-B38998B28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Régime prescrit pour raisons médicales</a:t>
            </a:r>
            <a:endParaRPr lang="fr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38939-08C7-4DD9-8324-F3377CC3B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1666344"/>
          </a:xfrm>
        </p:spPr>
        <p:txBody>
          <a:bodyPr/>
          <a:lstStyle/>
          <a:p>
            <a:r>
              <a:rPr lang="fr-FR" b="1" u="sng" dirty="0"/>
              <a:t>Régime prescrit pour raisons médicales : </a:t>
            </a:r>
            <a:r>
              <a:rPr lang="fr-FR" dirty="0"/>
              <a:t>Il convient d’exercer une certaine vigilance lorsque des aliments sont servis à des élèves présentant des problèmes de santé. </a:t>
            </a:r>
          </a:p>
          <a:p>
            <a:pPr lvl="1"/>
            <a:r>
              <a:rPr lang="fr-FR" dirty="0">
                <a:highlight>
                  <a:srgbClr val="FFFF00"/>
                </a:highlight>
              </a:rPr>
              <a:t>Les parents et les fournisseurs de soins </a:t>
            </a:r>
            <a:r>
              <a:rPr lang="fr-FR" dirty="0"/>
              <a:t>sont les interlocuteurs privilégiés pour connaître les besoins propres à chaque élève.</a:t>
            </a:r>
            <a:endParaRPr lang="fr-CA" dirty="0"/>
          </a:p>
        </p:txBody>
      </p:sp>
      <p:pic>
        <p:nvPicPr>
          <p:cNvPr id="5" name="Picture 4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94F3B599-8955-4288-9044-24A7F387F4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r="289" b="9078"/>
          <a:stretch/>
        </p:blipFill>
        <p:spPr>
          <a:xfrm>
            <a:off x="5385160" y="3989391"/>
            <a:ext cx="3888842" cy="2607733"/>
          </a:xfrm>
          <a:prstGeom prst="rect">
            <a:avLst/>
          </a:prstGeom>
        </p:spPr>
      </p:pic>
      <p:pic>
        <p:nvPicPr>
          <p:cNvPr id="4" name="7-4">
            <a:hlinkClick r:id="" action="ppaction://media"/>
            <a:extLst>
              <a:ext uri="{FF2B5EF4-FFF2-40B4-BE49-F238E27FC236}">
                <a16:creationId xmlns:a16="http://schemas.microsoft.com/office/drawing/2014/main" id="{7F242E1E-6B33-4BF6-B732-46C2ECEB0EC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94" end="1080.632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7334" y="5852400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3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70F9C-4B1C-4650-B265-2445D7E81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Allergies et intolérances alimentaires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26961-BA8B-4912-8B8C-26DC32DB5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u="sng" dirty="0"/>
              <a:t>Allergies et intolérances alimentaires : </a:t>
            </a:r>
            <a:r>
              <a:rPr lang="fr-FR" dirty="0"/>
              <a:t>Pour assurer la sécurité et le bien-être des enfants et des jeunes ayant des allergies alimentaires, appliquez les pratiques exemplaires suivantes :</a:t>
            </a:r>
          </a:p>
          <a:p>
            <a:pPr marL="0" indent="0">
              <a:buNone/>
            </a:pPr>
            <a:endParaRPr lang="fr-CA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/>
            <a:r>
              <a:rPr lang="fr-FR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Supervisez les jeunes enfants pendant qu’ils mangent. </a:t>
            </a:r>
          </a:p>
          <a:p>
            <a:pPr lvl="1"/>
            <a:r>
              <a:rPr lang="fr-FR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Adoptez une « règle qui interdit le partage » lors des repas. </a:t>
            </a:r>
          </a:p>
          <a:p>
            <a:pPr lvl="1"/>
            <a:r>
              <a:rPr lang="fr-FR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Encouragez tous les élèves à se laver les mains avant et après avoir mangé. </a:t>
            </a:r>
          </a:p>
          <a:p>
            <a:pPr lvl="1"/>
            <a:r>
              <a:rPr lang="fr-FR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Veillez à ce que les surfaces prévues pour manger soient nettoyées avant et après le programme. </a:t>
            </a:r>
          </a:p>
          <a:p>
            <a:pPr lvl="1"/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Proposez des solutions de substitution aux élèves ayant des allergies alimentaires</a:t>
            </a:r>
            <a:endParaRPr lang="fr-FR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fr-CA" dirty="0"/>
          </a:p>
        </p:txBody>
      </p:sp>
      <p:pic>
        <p:nvPicPr>
          <p:cNvPr id="7" name="7-5">
            <a:hlinkClick r:id="" action="ppaction://media"/>
            <a:extLst>
              <a:ext uri="{FF2B5EF4-FFF2-40B4-BE49-F238E27FC236}">
                <a16:creationId xmlns:a16="http://schemas.microsoft.com/office/drawing/2014/main" id="{AAEA7921-6FB7-46AC-BC09-9E3C3DE2D1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2134" y="5843362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0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C1385-6514-457B-8FD7-6CE6AC2F1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Ressources complémentaires sur les allergies alimentaires</a:t>
            </a:r>
            <a:endParaRPr lang="fr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B2225-A465-4CAE-807A-B0B272E41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2484000"/>
          </a:xfrm>
        </p:spPr>
        <p:txBody>
          <a:bodyPr/>
          <a:lstStyle/>
          <a:p>
            <a:r>
              <a:rPr lang="fr-FR" dirty="0"/>
              <a:t>Consultez le parent ou le tuteur avant de proposer une alternative à un élève. Allergies Alimentaires Canada a plus d'informations sur les différences entre les allergies et les intolérances alimentaires. Les PASE doivent se conformer à la politique en matière d’anaphylaxie de leur école, qui contient notamment les plans d'urgence en cas d'anaphylaxie pour les élèves ayant des allergies. Consultez le directeur(</a:t>
            </a:r>
            <a:r>
              <a:rPr lang="fr-FR" dirty="0" err="1"/>
              <a:t>trice</a:t>
            </a:r>
            <a:r>
              <a:rPr lang="fr-FR" dirty="0"/>
              <a:t>) d’école pour en savoir plus.</a:t>
            </a:r>
          </a:p>
          <a:p>
            <a:r>
              <a:rPr lang="fr-FR" dirty="0"/>
              <a:t>Pour tout autre besoin particulier en matière d’alimentation, communiquez avec un diététiste de votre bureau local de santé publique.</a:t>
            </a:r>
            <a:endParaRPr lang="fr-CA" dirty="0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559027A9-B4D9-46B2-AAC2-EF7CF2F57D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5289" y="4299842"/>
            <a:ext cx="3165893" cy="2484000"/>
          </a:xfrm>
          <a:prstGeom prst="rect">
            <a:avLst/>
          </a:prstGeom>
        </p:spPr>
      </p:pic>
      <p:pic>
        <p:nvPicPr>
          <p:cNvPr id="6" name="7-6">
            <a:hlinkClick r:id="" action="ppaction://media"/>
            <a:extLst>
              <a:ext uri="{FF2B5EF4-FFF2-40B4-BE49-F238E27FC236}">
                <a16:creationId xmlns:a16="http://schemas.microsoft.com/office/drawing/2014/main" id="{A65D193C-16A5-402A-AEB3-1CDECAFE5F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4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B718C-CFF5-42AE-B4C2-E9F1EAE55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9599" y="1335484"/>
            <a:ext cx="6976533" cy="92229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fr-FR" dirty="0"/>
              <a:t>Ressources complémentaires sur les allergies alimentaires </a:t>
            </a:r>
            <a:r>
              <a:rPr lang="fr-FR" sz="1600" dirty="0"/>
              <a:t>suivi</a:t>
            </a:r>
            <a:endParaRPr lang="fr-CA" sz="2800" dirty="0"/>
          </a:p>
        </p:txBody>
      </p:sp>
      <p:pic>
        <p:nvPicPr>
          <p:cNvPr id="7" name="Picture 6" descr="A picture containing tableware, cup, coffee cup&#10;&#10;Description automatically generated">
            <a:extLst>
              <a:ext uri="{FF2B5EF4-FFF2-40B4-BE49-F238E27FC236}">
                <a16:creationId xmlns:a16="http://schemas.microsoft.com/office/drawing/2014/main" id="{2142A24A-5C71-49C9-A28D-41055DBA23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910" r="-2" b="5548"/>
          <a:stretch/>
        </p:blipFill>
        <p:spPr>
          <a:xfrm>
            <a:off x="367059" y="775320"/>
            <a:ext cx="2697703" cy="2232000"/>
          </a:xfrm>
          <a:prstGeom prst="rect">
            <a:avLst/>
          </a:prstGeom>
        </p:spPr>
      </p:pic>
      <p:sp>
        <p:nvSpPr>
          <p:cNvPr id="29" name="Isosceles Triangle 8">
            <a:extLst>
              <a:ext uri="{FF2B5EF4-FFF2-40B4-BE49-F238E27FC236}">
                <a16:creationId xmlns:a16="http://schemas.microsoft.com/office/drawing/2014/main" id="{B5B9F7B6-0E4A-4A5F-BBBA-73496FA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60466-1A48-4BA9-B9BA-F544E4834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4762" y="2656284"/>
            <a:ext cx="7612258" cy="27670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CA" b="0" i="0" u="none" strike="noStrike" baseline="0" dirty="0">
              <a:latin typeface="Calibri" panose="020F0502020204030204" pitchFamily="34" charset="0"/>
            </a:endParaRPr>
          </a:p>
          <a:p>
            <a:r>
              <a:rPr lang="fr-FR" b="0" i="0" u="none" strike="noStrike" baseline="0" dirty="0"/>
              <a:t>Cours organisés par </a:t>
            </a:r>
            <a:r>
              <a:rPr lang="fr-FR" b="0" i="0" u="none" strike="noStrike" baseline="0" dirty="0">
                <a:hlinkClick r:id="rId5"/>
              </a:rPr>
              <a:t>Connaître les allergies </a:t>
            </a:r>
            <a:r>
              <a:rPr lang="fr-FR" b="0" i="0" u="none" strike="noStrike" baseline="0" dirty="0"/>
              <a:t>à l’intention des écoles </a:t>
            </a:r>
          </a:p>
          <a:p>
            <a:endParaRPr lang="fr-CA" b="0" i="0" u="none" strike="noStrike" baseline="0" dirty="0"/>
          </a:p>
          <a:p>
            <a:r>
              <a:rPr lang="fr-FR" b="0" i="0" u="none" strike="noStrike" baseline="0" dirty="0">
                <a:hlinkClick r:id="rId6"/>
              </a:rPr>
              <a:t>L’anaphylaxie à l’école et dans d’autres milieux, 3e édition révisée </a:t>
            </a:r>
            <a:endParaRPr lang="fr-CA" b="0" i="0" u="none" strike="noStrike" baseline="0" dirty="0"/>
          </a:p>
          <a:p>
            <a:pPr marL="0" indent="0">
              <a:buNone/>
            </a:pPr>
            <a:endParaRPr lang="fr-CA" b="0" i="0" u="none" strike="noStrike" baseline="0" dirty="0"/>
          </a:p>
          <a:p>
            <a:r>
              <a:rPr lang="fr-FR" b="0" i="0" u="none" strike="noStrike" baseline="0" dirty="0"/>
              <a:t>Ressources élaborées par </a:t>
            </a:r>
            <a:r>
              <a:rPr lang="fr-FR" b="0" i="0" u="none" strike="noStrike" baseline="0" dirty="0">
                <a:hlinkClick r:id="rId7"/>
              </a:rPr>
              <a:t>Allergies Alimentaires Canada </a:t>
            </a:r>
            <a:r>
              <a:rPr lang="fr-FR" b="0" i="0" u="none" strike="noStrike" baseline="0" dirty="0"/>
              <a:t>à l’intention des écoles </a:t>
            </a:r>
          </a:p>
        </p:txBody>
      </p:sp>
      <p:sp>
        <p:nvSpPr>
          <p:cNvPr id="30" name="Rectangle 22">
            <a:extLst>
              <a:ext uri="{FF2B5EF4-FFF2-40B4-BE49-F238E27FC236}">
                <a16:creationId xmlns:a16="http://schemas.microsoft.com/office/drawing/2014/main" id="{B51D13AF-6D7E-42A4-BF57-BFDF66E1FE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426230" y="5618029"/>
            <a:ext cx="618066" cy="228600"/>
          </a:xfrm>
          <a:prstGeom prst="rect">
            <a:avLst/>
          </a:prstGeom>
          <a:solidFill>
            <a:srgbClr val="EA2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6A3A8BB6-EF25-4AF3-9BC3-693C8212176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345" r="8974" b="-4"/>
          <a:stretch/>
        </p:blipFill>
        <p:spPr>
          <a:xfrm>
            <a:off x="367059" y="3850681"/>
            <a:ext cx="2697708" cy="2232000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EB42C36-D9ED-4BC4-862E-D4021FF66F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1022" y="269606"/>
            <a:ext cx="2197601" cy="812985"/>
          </a:xfrm>
          <a:prstGeom prst="rect">
            <a:avLst/>
          </a:prstGeom>
        </p:spPr>
      </p:pic>
      <p:pic>
        <p:nvPicPr>
          <p:cNvPr id="4" name="7-7">
            <a:hlinkClick r:id="" action="ppaction://media"/>
            <a:extLst>
              <a:ext uri="{FF2B5EF4-FFF2-40B4-BE49-F238E27FC236}">
                <a16:creationId xmlns:a16="http://schemas.microsoft.com/office/drawing/2014/main" id="{6E642DAA-F4F9-41FA-A8CC-66EAD370181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181" end="572.9954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064762" y="5821802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7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FCBF0D-C623-49DD-8CEF-4457099D6E19}"/>
              </a:ext>
            </a:extLst>
          </p:cNvPr>
          <p:cNvSpPr txBox="1"/>
          <p:nvPr/>
        </p:nvSpPr>
        <p:spPr>
          <a:xfrm>
            <a:off x="293512" y="995498"/>
            <a:ext cx="9787466" cy="5862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Références:</a:t>
            </a:r>
            <a:endParaRPr lang="en-C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2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VÉGÉTARISME ET VÉGÉTALISME : COMMENT DÉFINIR ET DIFFÉRENCIER CES MODES D’ALIMENTATION ?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200" u="sng" dirty="0">
                <a:solidFill>
                  <a:srgbClr val="00B0F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ogle.com/url?sa=i&amp;url=https%3A%2F%2Fwww.federationdesdiabetiques.org%2Finformation%2Falimentation-diabete%2Fvegetarisme-et-vegetalisme&amp;psig=AOvVaw0Xwl2EhswH5CWGYFhFNI7r&amp;ust=1632324004987000&amp;source=images&amp;cd=vfe&amp;ved=0CAsQjRxqFwoTCLjN1f2ukPMCFQAAAAAdAAAAABAD</a:t>
            </a:r>
            <a:endParaRPr lang="en-CA" sz="12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2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Mother with girl being examined by female doctor in clinic - Image ID: WJWYDE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200" u="sng" dirty="0">
                <a:solidFill>
                  <a:srgbClr val="00B0F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ogle.com/url?sa=i&amp;url=https%3A%2F%2Fwww.alamy.com%2Fmother-with-girl-being-examined-by-female-doctor-in-clinic-image269789674.html&amp;psig=AOvVaw0Wwg3TBBY3H9pAe4K5ftFi&amp;ust=1632324712608000&amp;source=images&amp;cd=vfe&amp;ved=0CAsQjRxqFwoTCJCM-MyxkPMCFQAAAAAdAAAAABAD</a:t>
            </a:r>
            <a:endParaRPr lang="en-CA" sz="12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2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Logo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200" u="sng" dirty="0">
                <a:solidFill>
                  <a:srgbClr val="00B0F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https://allergiesalimentairescanada.ca/</a:t>
            </a:r>
            <a:endParaRPr lang="en-CA" sz="12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200" u="sng" dirty="0">
                <a:solidFill>
                  <a:srgbClr val="00B0F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https://www.connaitrelesallergies.ca/</a:t>
            </a:r>
            <a:endParaRPr lang="en-CA" sz="12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200" b="1" dirty="0" err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Diabétique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200" u="sng" dirty="0">
                <a:solidFill>
                  <a:srgbClr val="00B0F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https://www.google.com/url?sa=i&amp;url=https%3A%2F%2Fwww.secallergies.com%2Fproduit%2Fdiabetique%2F&amp;psig=AOvVaw06P36CMEXwKqw8gLhxaiyV&amp;ust=1632326292380000&amp;source=images&amp;cd=vfe&amp;ved=0CAsQjRxqFwoTCNjK8MG3kPMCFQAAAAAdAAAAABAE</a:t>
            </a:r>
            <a:endParaRPr lang="en-CA" sz="12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2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Allergies</a:t>
            </a:r>
            <a:endParaRPr lang="en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200" u="sng" dirty="0">
                <a:solidFill>
                  <a:srgbClr val="00B0F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ogle.com/url?sa=i&amp;url=https%3A%2F%2Fvert-limette-lebourgneuf.shoplightspeed.com%2Fbracelet-dallergie-je-suis-allergique-aux-noix.html&amp;psig=AOvVaw1b8134v-cwD7qPl-C7GOP7&amp;ust=1632326682996000&amp;source=images&amp;cd=vfe&amp;ved=0CAsQjRxqFwoTCOCqkoG5kPMCFQAAAAAdAAAAABAD</a:t>
            </a:r>
            <a:endParaRPr lang="en-CA" sz="12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200" dirty="0">
                <a:solidFill>
                  <a:srgbClr val="00B0F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A" sz="12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2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62012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167</TotalTime>
  <Words>761</Words>
  <Application>Microsoft Office PowerPoint</Application>
  <PresentationFormat>Widescreen</PresentationFormat>
  <Paragraphs>47</Paragraphs>
  <Slides>8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 New Roman</vt:lpstr>
      <vt:lpstr>Trebuchet MS</vt:lpstr>
      <vt:lpstr>Wingdings 3</vt:lpstr>
      <vt:lpstr>Facet</vt:lpstr>
      <vt:lpstr>Module 7:Régimes alimentaires spéciaux</vt:lpstr>
      <vt:lpstr>Régimes alimentaires axés sur la foi et la culture </vt:lpstr>
      <vt:lpstr>Régimes végétal, végétarien et végétalien </vt:lpstr>
      <vt:lpstr>Régime prescrit pour raisons médicales</vt:lpstr>
      <vt:lpstr>Allergies et intolérances alimentaires</vt:lpstr>
      <vt:lpstr>Ressources complémentaires sur les allergies alimentaires</vt:lpstr>
      <vt:lpstr>Ressources complémentaires sur les allergies alimentaires suivi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7:Régimes alimentaires spéciaux</dc:title>
  <dc:creator>Diane Richer</dc:creator>
  <cp:keywords>PASE</cp:keywords>
  <cp:lastModifiedBy>Richer, Diane</cp:lastModifiedBy>
  <cp:revision>14</cp:revision>
  <dcterms:created xsi:type="dcterms:W3CDTF">2021-09-21T14:34:19Z</dcterms:created>
  <dcterms:modified xsi:type="dcterms:W3CDTF">2021-09-22T13:21:14Z</dcterms:modified>
</cp:coreProperties>
</file>