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4" roundtripDataSignature="AMtx7mhAYIgaj+jBEgDBVudKGwOz6bM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40000"/>
              </a:lnSpc>
              <a:spcBef>
                <a:spcPts val="1500"/>
              </a:spcBef>
              <a:spcAft>
                <a:spcPts val="0"/>
              </a:spcAft>
              <a:buSzPts val="1400"/>
              <a:buNone/>
            </a:pPr>
            <a:r>
              <a:t/>
            </a:r>
            <a:endParaRPr sz="900">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40000"/>
              </a:lnSpc>
              <a:spcBef>
                <a:spcPts val="1500"/>
              </a:spcBef>
              <a:spcAft>
                <a:spcPts val="0"/>
              </a:spcAft>
              <a:buClr>
                <a:srgbClr val="4285F4"/>
              </a:buClr>
              <a:buSzPts val="1100"/>
              <a:buFont typeface="Arial"/>
              <a:buNone/>
            </a:pPr>
            <a:r>
              <a:t/>
            </a:r>
            <a:endParaRPr>
              <a:solidFill>
                <a:schemeClr val="dk1"/>
              </a:solidFill>
            </a:endParaRPr>
          </a:p>
          <a:p>
            <a:pPr indent="0" lvl="0" marL="0" rtl="0" algn="l">
              <a:lnSpc>
                <a:spcPct val="140000"/>
              </a:lnSpc>
              <a:spcBef>
                <a:spcPts val="1500"/>
              </a:spcBef>
              <a:spcAft>
                <a:spcPts val="0"/>
              </a:spcAft>
              <a:buSzPts val="1400"/>
              <a:buNone/>
            </a:pPr>
            <a:r>
              <a:t/>
            </a:r>
            <a:endParaRPr sz="900">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40000"/>
              </a:lnSpc>
              <a:spcBef>
                <a:spcPts val="1500"/>
              </a:spcBef>
              <a:spcAft>
                <a:spcPts val="0"/>
              </a:spcAft>
              <a:buSzPts val="1400"/>
              <a:buNone/>
            </a:pPr>
            <a:r>
              <a:t/>
            </a:r>
            <a:endParaRPr sz="900">
              <a:latin typeface="Roboto"/>
              <a:ea typeface="Roboto"/>
              <a:cs typeface="Roboto"/>
              <a:sym typeface="Robo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40000"/>
              </a:lnSpc>
              <a:spcBef>
                <a:spcPts val="1500"/>
              </a:spcBef>
              <a:spcAft>
                <a:spcPts val="0"/>
              </a:spcAft>
              <a:buSzPts val="1400"/>
              <a:buNone/>
            </a:pPr>
            <a:r>
              <a:t/>
            </a:r>
            <a:endParaRPr sz="900">
              <a:latin typeface="Roboto"/>
              <a:ea typeface="Roboto"/>
              <a:cs typeface="Roboto"/>
              <a:sym typeface="Robo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40000"/>
              </a:lnSpc>
              <a:spcBef>
                <a:spcPts val="1500"/>
              </a:spcBef>
              <a:spcAft>
                <a:spcPts val="0"/>
              </a:spcAft>
              <a:buSzPts val="1400"/>
              <a:buNone/>
            </a:pPr>
            <a:r>
              <a:t/>
            </a:r>
            <a:endParaRPr sz="900">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40000"/>
              </a:lnSpc>
              <a:spcBef>
                <a:spcPts val="1500"/>
              </a:spcBef>
              <a:spcAft>
                <a:spcPts val="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This support began, , or has increased exponentially due to COVID-19. </a:t>
            </a:r>
            <a:endParaRPr/>
          </a:p>
          <a:p>
            <a:pPr indent="-304800" lvl="0" marL="457200" marR="0" rtl="0" algn="l">
              <a:lnSpc>
                <a:spcPct val="100000"/>
              </a:lnSpc>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Though offering NOWPs appear to be harmless and entirely beneficial, program facilitators should be aware of the possible unintended outcomes of these programs and should welcome improvements that can be offered through evaluations and recommendations provided throughout this presentation.</a:t>
            </a:r>
            <a:endParaRPr/>
          </a:p>
          <a:p>
            <a:pPr indent="-228600" lvl="0" marL="457200" marR="0" rtl="0" algn="l">
              <a:lnSpc>
                <a:spcPct val="100000"/>
              </a:lnSpc>
              <a:spcBef>
                <a:spcPts val="0"/>
              </a:spcBef>
              <a:spcAft>
                <a:spcPts val="0"/>
              </a:spcAft>
              <a:buClr>
                <a:schemeClr val="dk1"/>
              </a:buClr>
              <a:buSzPts val="1200"/>
              <a:buFont typeface="Roboto"/>
              <a:buNone/>
            </a:pPr>
            <a:r>
              <a:t/>
            </a:r>
            <a:endParaRPr sz="1200">
              <a:solidFill>
                <a:schemeClr val="dk1"/>
              </a:solidFill>
              <a:latin typeface="Roboto"/>
              <a:ea typeface="Roboto"/>
              <a:cs typeface="Roboto"/>
              <a:sym typeface="Roboto"/>
            </a:endParaRPr>
          </a:p>
          <a:p>
            <a:pPr indent="-228600" lvl="0" marL="457200" marR="0" rtl="0" algn="l">
              <a:lnSpc>
                <a:spcPct val="100000"/>
              </a:lnSpc>
              <a:spcBef>
                <a:spcPts val="0"/>
              </a:spcBef>
              <a:spcAft>
                <a:spcPts val="0"/>
              </a:spcAft>
              <a:buClr>
                <a:schemeClr val="dk1"/>
              </a:buClr>
              <a:buSzPts val="1200"/>
              <a:buFont typeface="Roboto"/>
              <a:buNone/>
            </a:pPr>
            <a:r>
              <a:t/>
            </a:r>
            <a:endParaRPr sz="1200">
              <a:solidFill>
                <a:schemeClr val="dk1"/>
              </a:solidFill>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15000"/>
              </a:lnSpc>
              <a:spcBef>
                <a:spcPts val="0"/>
              </a:spcBef>
              <a:spcAft>
                <a:spcPts val="0"/>
              </a:spcAft>
              <a:buClr>
                <a:srgbClr val="000000"/>
              </a:buClr>
              <a:buSzPts val="1400"/>
              <a:buFont typeface="Roboto"/>
              <a:buNone/>
            </a:pPr>
            <a:r>
              <a:t/>
            </a:r>
            <a:endParaRPr sz="1200">
              <a:latin typeface="Roboto"/>
              <a:ea typeface="Roboto"/>
              <a:cs typeface="Roboto"/>
              <a:sym typeface="Roboto"/>
            </a:endParaRPr>
          </a:p>
          <a:p>
            <a:pPr indent="-228600" lvl="0" marL="457200" rtl="0" algn="l">
              <a:lnSpc>
                <a:spcPct val="115000"/>
              </a:lnSpc>
              <a:spcBef>
                <a:spcPts val="0"/>
              </a:spcBef>
              <a:spcAft>
                <a:spcPts val="0"/>
              </a:spcAft>
              <a:buClr>
                <a:srgbClr val="000000"/>
              </a:buClr>
              <a:buSzPts val="1400"/>
              <a:buFont typeface="Roboto"/>
              <a:buNone/>
            </a:pPr>
            <a:r>
              <a:t/>
            </a:r>
            <a:endParaRPr sz="1350">
              <a:latin typeface="Roboto"/>
              <a:ea typeface="Roboto"/>
              <a:cs typeface="Roboto"/>
              <a:sym typeface="Roboto"/>
            </a:endParaRPr>
          </a:p>
          <a:p>
            <a:pPr indent="0" lvl="0" marL="0" rtl="0" algn="l">
              <a:lnSpc>
                <a:spcPct val="100000"/>
              </a:lnSpc>
              <a:spcBef>
                <a:spcPts val="160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b="0" i="0" lang="en-US" sz="1100" u="none" cap="none" strike="noStrike">
                <a:solidFill>
                  <a:srgbClr val="000000"/>
                </a:solidFill>
                <a:latin typeface="Arial"/>
                <a:ea typeface="Arial"/>
                <a:cs typeface="Arial"/>
                <a:sym typeface="Arial"/>
              </a:rPr>
              <a:t>Instead of being as inclusive as possible, only the most at-risk students should be included within the program (Wyonch &amp; Sullivan, 2019). </a:t>
            </a:r>
            <a:endParaRPr/>
          </a:p>
          <a:p>
            <a:pPr indent="-317500" lvl="0" marL="457200" marR="0" rtl="0" algn="l">
              <a:lnSpc>
                <a:spcPct val="100000"/>
              </a:lnSpc>
              <a:spcBef>
                <a:spcPts val="0"/>
              </a:spcBef>
              <a:spcAft>
                <a:spcPts val="0"/>
              </a:spcAft>
              <a:buClr>
                <a:srgbClr val="000000"/>
              </a:buClr>
              <a:buSzPts val="1400"/>
              <a:buFont typeface="Arial"/>
              <a:buChar char="●"/>
            </a:pPr>
            <a:r>
              <a:rPr b="0" i="0" lang="en-US" sz="1100" u="none" cap="none" strike="noStrike">
                <a:solidFill>
                  <a:srgbClr val="000000"/>
                </a:solidFill>
                <a:latin typeface="Arial"/>
                <a:ea typeface="Arial"/>
                <a:cs typeface="Arial"/>
                <a:sym typeface="Arial"/>
              </a:rPr>
              <a:t>Program expansion should be avoided if nutritional standards cannot be maintained (Wyonch &amp; Sullivan, 2019). </a:t>
            </a:r>
            <a:endParaRPr/>
          </a:p>
          <a:p>
            <a:pPr indent="-317500" lvl="0" marL="457200" marR="0" rtl="0" algn="l">
              <a:lnSpc>
                <a:spcPct val="100000"/>
              </a:lnSpc>
              <a:spcBef>
                <a:spcPts val="0"/>
              </a:spcBef>
              <a:spcAft>
                <a:spcPts val="0"/>
              </a:spcAft>
              <a:buClr>
                <a:srgbClr val="000000"/>
              </a:buClr>
              <a:buSzPts val="1400"/>
              <a:buFont typeface="Arial"/>
              <a:buChar char="●"/>
            </a:pPr>
            <a:r>
              <a:rPr b="0" i="0" lang="en-US" sz="1100" u="none" cap="none" strike="noStrike">
                <a:solidFill>
                  <a:srgbClr val="000000"/>
                </a:solidFill>
                <a:latin typeface="Arial"/>
                <a:ea typeface="Arial"/>
                <a:cs typeface="Arial"/>
                <a:sym typeface="Arial"/>
              </a:rPr>
              <a:t>Though 1 in 6 children in Canada are food insecure, this can range from marginal to severe (Statistics Canada, 2020). Only 3% of households are severely food-insecure (Statistics Canada, 2020), which is the level of food insecurity that truly effects educational attainment (Edwards, 2018).</a:t>
            </a:r>
            <a:endParaRPr/>
          </a:p>
          <a:p>
            <a:pPr indent="-317500" lvl="0" marL="457200" rtl="0" algn="l">
              <a:lnSpc>
                <a:spcPct val="100000"/>
              </a:lnSpc>
              <a:spcBef>
                <a:spcPts val="0"/>
              </a:spcBef>
              <a:spcAft>
                <a:spcPts val="0"/>
              </a:spcAft>
              <a:buSzPts val="1400"/>
              <a:buChar char="●"/>
            </a:pPr>
            <a:r>
              <a:rPr b="0" i="0" lang="en-US" sz="1100" u="none" cap="none" strike="noStrike">
                <a:solidFill>
                  <a:srgbClr val="000000"/>
                </a:solidFill>
                <a:latin typeface="Arial"/>
                <a:ea typeface="Arial"/>
                <a:cs typeface="Arial"/>
                <a:sym typeface="Arial"/>
              </a:rPr>
              <a:t>In the study conducted by Bartfeld et al. (2009), children aged six to eleven missed more school days and were more likely to repeat a grade compared to youth aged twelve to sixteen when nutritional intake was insufficient. Therefore students aged 6 to 11 should be prioritized (Bartfeld et al., 2009). </a:t>
            </a:r>
            <a:endParaRPr/>
          </a:p>
          <a:p>
            <a:pPr indent="-228600" lvl="0" marL="457200" rtl="0" algn="l">
              <a:lnSpc>
                <a:spcPct val="100000"/>
              </a:lnSpc>
              <a:spcBef>
                <a:spcPts val="0"/>
              </a:spcBef>
              <a:spcAft>
                <a:spcPts val="0"/>
              </a:spcAft>
              <a:buSzPts val="1400"/>
              <a:buNone/>
            </a:pPr>
            <a:r>
              <a:t/>
            </a:r>
            <a:endParaRPr b="0" i="0" sz="1100" u="none" cap="none" strike="noStrike">
              <a:solidFill>
                <a:srgbClr val="000000"/>
              </a:solidFill>
              <a:latin typeface="Arial"/>
              <a:ea typeface="Arial"/>
              <a:cs typeface="Arial"/>
              <a:sym typeface="Arial"/>
            </a:endParaRPr>
          </a:p>
          <a:p>
            <a:pPr indent="-228600" lvl="0" marL="457200" rtl="0" algn="l">
              <a:lnSpc>
                <a:spcPct val="100000"/>
              </a:lnSpc>
              <a:spcBef>
                <a:spcPts val="0"/>
              </a:spcBef>
              <a:spcAft>
                <a:spcPts val="0"/>
              </a:spcAft>
              <a:buSzPts val="1400"/>
              <a:buNone/>
            </a:pPr>
            <a:r>
              <a:t/>
            </a:r>
            <a:endParaRPr b="0" i="0" sz="1100" u="none" cap="none" strike="noStrike">
              <a:solidFill>
                <a:srgbClr val="000000"/>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b="0" i="0" lang="en-US" sz="1100" u="none" cap="none" strike="noStrike">
                <a:solidFill>
                  <a:srgbClr val="000000"/>
                </a:solidFill>
                <a:latin typeface="Arial"/>
                <a:ea typeface="Arial"/>
                <a:cs typeface="Arial"/>
                <a:sym typeface="Arial"/>
              </a:rPr>
              <a:t>For example, schools that are situated in neighborhoods that have the highest rates of people living on social assistance should be prioritized (Statistics Canada, 2020).</a:t>
            </a:r>
            <a:endParaRPr/>
          </a:p>
          <a:p>
            <a:pPr indent="-317500" lvl="0" marL="457200" rtl="0" algn="l">
              <a:lnSpc>
                <a:spcPct val="100000"/>
              </a:lnSpc>
              <a:spcBef>
                <a:spcPts val="0"/>
              </a:spcBef>
              <a:spcAft>
                <a:spcPts val="0"/>
              </a:spcAft>
              <a:buSzPts val="1400"/>
              <a:buChar char="●"/>
            </a:pPr>
            <a:r>
              <a:rPr b="0" i="0" lang="en-US" sz="1100" u="none" cap="none" strike="noStrike">
                <a:solidFill>
                  <a:srgbClr val="000000"/>
                </a:solidFill>
                <a:latin typeface="Arial"/>
                <a:ea typeface="Arial"/>
                <a:cs typeface="Arial"/>
                <a:sym typeface="Arial"/>
              </a:rPr>
              <a:t>When using the opt-out method, which automatically sends food home with the student, priority students may be missed if the school misinterprets the living situation of some students, and families selected may feel stigmatized or ashamed that they were considered in need of school support (Fram &amp; Frongillo, 2018).  Children often try to hide the signs that may identify them as low-income, so being identified by school staff may provoke increased anxiety and negative psychosocial impacts (Fram &amp; Frongillo, 2018). However, using the opt-in method which allows families to sign up for the program may miss priority students if families do not want to identify household food insecurity. A combination of the methods should be used incorporating the considerations offered here  </a:t>
            </a:r>
            <a:endParaRPr/>
          </a:p>
          <a:p>
            <a:pPr indent="-228600" lvl="0" marL="457200" rtl="0" algn="l">
              <a:lnSpc>
                <a:spcPct val="115000"/>
              </a:lnSpc>
              <a:spcBef>
                <a:spcPts val="0"/>
              </a:spcBef>
              <a:spcAft>
                <a:spcPts val="0"/>
              </a:spcAft>
              <a:buClr>
                <a:schemeClr val="lt1"/>
              </a:buClr>
              <a:buSzPts val="1400"/>
              <a:buFont typeface="Roboto"/>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Font typeface="Roboto"/>
              <a:buChar char="●"/>
            </a:pPr>
            <a:r>
              <a:rPr lang="en-US" sz="1200">
                <a:latin typeface="Roboto"/>
                <a:ea typeface="Roboto"/>
                <a:cs typeface="Roboto"/>
                <a:sym typeface="Roboto"/>
              </a:rPr>
              <a:t>Dismissing the child from class can disrupt learning and cause other students to question their habitual absence </a:t>
            </a:r>
            <a:r>
              <a:rPr b="0" i="0" lang="en-US" sz="1200" u="none" cap="none" strike="noStrike">
                <a:solidFill>
                  <a:srgbClr val="000000"/>
                </a:solidFill>
                <a:latin typeface="Arial"/>
                <a:ea typeface="Arial"/>
                <a:cs typeface="Arial"/>
                <a:sym typeface="Arial"/>
              </a:rPr>
              <a:t>(Fram &amp; Frongillo, 2018). </a:t>
            </a:r>
            <a:endParaRPr sz="1200">
              <a:latin typeface="Roboto"/>
              <a:ea typeface="Roboto"/>
              <a:cs typeface="Roboto"/>
              <a:sym typeface="Roboto"/>
            </a:endParaRPr>
          </a:p>
          <a:p>
            <a:pPr indent="-304800" lvl="0" marL="457200" rtl="0" algn="l">
              <a:lnSpc>
                <a:spcPct val="115000"/>
              </a:lnSpc>
              <a:spcBef>
                <a:spcPts val="0"/>
              </a:spcBef>
              <a:spcAft>
                <a:spcPts val="0"/>
              </a:spcAft>
              <a:buClr>
                <a:srgbClr val="000000"/>
              </a:buClr>
              <a:buSzPts val="1200"/>
              <a:buFont typeface="Roboto"/>
              <a:buChar char="●"/>
            </a:pPr>
            <a:r>
              <a:rPr lang="en-US" sz="1200">
                <a:latin typeface="Roboto"/>
                <a:ea typeface="Roboto"/>
                <a:cs typeface="Roboto"/>
                <a:sym typeface="Roboto"/>
              </a:rPr>
              <a:t>Picking the nutrition bag up at the end of the day from the principal’s office also may cause other students to question their habitual absence </a:t>
            </a:r>
            <a:r>
              <a:rPr b="0" i="0" lang="en-US" sz="1200" u="none" cap="none" strike="noStrike">
                <a:solidFill>
                  <a:srgbClr val="000000"/>
                </a:solidFill>
                <a:latin typeface="Arial"/>
                <a:ea typeface="Arial"/>
                <a:cs typeface="Arial"/>
                <a:sym typeface="Arial"/>
              </a:rPr>
              <a:t>(Fram &amp; Frongillo, 2018). </a:t>
            </a:r>
            <a:endParaRPr sz="1200">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Clr>
                <a:srgbClr val="000000"/>
              </a:buClr>
              <a:buSzPts val="1200"/>
              <a:buFont typeface="Roboto"/>
              <a:buNone/>
            </a:pPr>
            <a:r>
              <a:t/>
            </a:r>
            <a:endParaRPr sz="1200">
              <a:latin typeface="Roboto"/>
              <a:ea typeface="Roboto"/>
              <a:cs typeface="Roboto"/>
              <a:sym typeface="Roboto"/>
            </a:endParaRPr>
          </a:p>
          <a:p>
            <a:pPr indent="-228600" lvl="0" marL="457200" rtl="0" algn="l">
              <a:lnSpc>
                <a:spcPct val="100000"/>
              </a:lnSpc>
              <a:spcBef>
                <a:spcPts val="0"/>
              </a:spcBef>
              <a:spcAft>
                <a:spcPts val="0"/>
              </a:spcAft>
              <a:buClr>
                <a:srgbClr val="000000"/>
              </a:buClr>
              <a:buSzPts val="1200"/>
              <a:buFont typeface="Roboto"/>
              <a:buNone/>
            </a:pPr>
            <a:r>
              <a:t/>
            </a:r>
            <a:endParaRPr sz="1200">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lang="en-US" sz="1200"/>
              <a:t>Fruit, vegetables, and healthy dietary fat are the most influential nutritional factors in improved academic performance (Florence et al., 2008). </a:t>
            </a:r>
            <a:endParaRPr/>
          </a:p>
          <a:p>
            <a:pPr indent="-304800" lvl="0" marL="457200" marR="0" rtl="0" algn="l">
              <a:lnSpc>
                <a:spcPct val="100000"/>
              </a:lnSpc>
              <a:spcBef>
                <a:spcPts val="0"/>
              </a:spcBef>
              <a:spcAft>
                <a:spcPts val="0"/>
              </a:spcAft>
              <a:buClr>
                <a:srgbClr val="000000"/>
              </a:buClr>
              <a:buSzPts val="1200"/>
              <a:buFont typeface="Roboto"/>
              <a:buChar char="●"/>
            </a:pPr>
            <a:r>
              <a:rPr lang="en-US" sz="1200">
                <a:latin typeface="Roboto"/>
                <a:ea typeface="Roboto"/>
                <a:cs typeface="Roboto"/>
                <a:sym typeface="Roboto"/>
              </a:rPr>
              <a:t>Children that participate in NOWPs sometimes replace the food provided to them at home with items in their NOWP that are of less nutritional value </a:t>
            </a:r>
            <a:r>
              <a:rPr b="0" i="0" lang="en-US" sz="1200" u="none" cap="none" strike="noStrike">
                <a:solidFill>
                  <a:srgbClr val="000000"/>
                </a:solidFill>
                <a:latin typeface="Arial"/>
                <a:ea typeface="Arial"/>
                <a:cs typeface="Arial"/>
                <a:sym typeface="Arial"/>
              </a:rPr>
              <a:t>(Fram &amp; Frongillo, 2018)</a:t>
            </a:r>
            <a:r>
              <a:rPr lang="en-US" sz="1200">
                <a:latin typeface="Roboto"/>
                <a:ea typeface="Roboto"/>
                <a:cs typeface="Roboto"/>
                <a:sym typeface="Roboto"/>
              </a:rPr>
              <a:t>. Therefore, if children are not severely food insecure the contents of the bag could be more harmful than not receiving a bag at all </a:t>
            </a:r>
            <a:r>
              <a:rPr b="0" i="0" lang="en-US" sz="1200" u="none" cap="none" strike="noStrike">
                <a:solidFill>
                  <a:srgbClr val="000000"/>
                </a:solidFill>
                <a:latin typeface="Arial"/>
                <a:ea typeface="Arial"/>
                <a:cs typeface="Arial"/>
                <a:sym typeface="Arial"/>
              </a:rPr>
              <a:t>(Fram &amp; Frongillo, 2018). </a:t>
            </a:r>
            <a:r>
              <a:rPr lang="en-US" sz="1200">
                <a:latin typeface="Roboto"/>
                <a:ea typeface="Roboto"/>
                <a:cs typeface="Roboto"/>
                <a:sym typeface="Roboto"/>
              </a:rPr>
              <a:t> </a:t>
            </a:r>
            <a:endParaRPr/>
          </a:p>
          <a:p>
            <a:pPr indent="-228600" lvl="0" marL="457200" marR="0" rtl="0" algn="l">
              <a:lnSpc>
                <a:spcPct val="100000"/>
              </a:lnSpc>
              <a:spcBef>
                <a:spcPts val="0"/>
              </a:spcBef>
              <a:spcAft>
                <a:spcPts val="0"/>
              </a:spcAft>
              <a:buClr>
                <a:srgbClr val="000000"/>
              </a:buClr>
              <a:buSzPts val="1200"/>
              <a:buFont typeface="Roboto"/>
              <a:buNone/>
            </a:pPr>
            <a:r>
              <a:t/>
            </a:r>
            <a:endParaRPr sz="1200"/>
          </a:p>
          <a:p>
            <a:pPr indent="-304800" lvl="0" marL="457200" marR="0" rtl="0" algn="l">
              <a:lnSpc>
                <a:spcPct val="100000"/>
              </a:lnSpc>
              <a:spcBef>
                <a:spcPts val="0"/>
              </a:spcBef>
              <a:spcAft>
                <a:spcPts val="0"/>
              </a:spcAft>
              <a:buClr>
                <a:srgbClr val="000000"/>
              </a:buClr>
              <a:buSzPts val="1200"/>
              <a:buFont typeface="Roboto"/>
              <a:buChar char="●"/>
            </a:pPr>
            <a:r>
              <a:rPr lang="en-US" sz="1200">
                <a:latin typeface="Roboto"/>
                <a:ea typeface="Roboto"/>
                <a:cs typeface="Roboto"/>
                <a:sym typeface="Roboto"/>
              </a:rPr>
              <a:t>To comply with nutritional standards that are typically upheld in school-based programs such as the Ontario PPM-150 or Ontario Student Nutrition Program Guidelines. </a:t>
            </a:r>
            <a:endParaRPr sz="1200">
              <a:latin typeface="Roboto"/>
              <a:ea typeface="Roboto"/>
              <a:cs typeface="Roboto"/>
              <a:sym typeface="Roboto"/>
            </a:endParaRPr>
          </a:p>
          <a:p>
            <a:pPr indent="0" lvl="0" marL="0" rtl="0" algn="l">
              <a:lnSpc>
                <a:spcPct val="200000"/>
              </a:lnSpc>
              <a:spcBef>
                <a:spcPts val="160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Fram and Frongillo (2018) discuss that the intuitive and sensitive nature of NOWPs seems to justify the lack of rigorous evaluations for program coordinators, though the evaluations are critical. </a:t>
            </a:r>
            <a:endParaRPr/>
          </a:p>
          <a:p>
            <a:pPr indent="-228600" lvl="0" marL="457200" rtl="0" algn="l">
              <a:lnSpc>
                <a:spcPct val="100000"/>
              </a:lnSpc>
              <a:spcBef>
                <a:spcPts val="0"/>
              </a:spcBef>
              <a:spcAft>
                <a:spcPts val="0"/>
              </a:spcAft>
              <a:buClr>
                <a:schemeClr val="dk1"/>
              </a:buClr>
              <a:buSzPts val="1200"/>
              <a:buFont typeface="Roboto"/>
              <a:buNone/>
            </a:pPr>
            <a:r>
              <a:t/>
            </a:r>
            <a:endParaRPr sz="1200">
              <a:solidFill>
                <a:schemeClr val="dk1"/>
              </a:solidFill>
              <a:latin typeface="Roboto"/>
              <a:ea typeface="Roboto"/>
              <a:cs typeface="Roboto"/>
              <a:sym typeface="Roboto"/>
            </a:endParaRPr>
          </a:p>
          <a:p>
            <a:pPr indent="-304800" lvl="0" marL="457200" rtl="0" algn="l">
              <a:lnSpc>
                <a:spcPct val="100000"/>
              </a:lnSpc>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The inclusion of the older age group may skew the outcomes of the program on younger children (Bartfeld et al., 2009). In the study conducted by Bartfeld et al. (2009), children aged six to eleven missed more school days and were more likely to repeat a grade compared to youth aged twelve to sixteen when nutritional intake was insufficient. Youth aged twelve to sixteen years did not experience reduced academic outcomes when food insecurity was experienced (Bartfeld et al., 2009).</a:t>
            </a:r>
            <a:endParaRPr sz="1200">
              <a:solidFill>
                <a:schemeClr val="dk1"/>
              </a:solidFill>
              <a:latin typeface="Roboto"/>
              <a:ea typeface="Roboto"/>
              <a:cs typeface="Roboto"/>
              <a:sym typeface="Roboto"/>
            </a:endParaRPr>
          </a:p>
          <a:p>
            <a:pPr indent="0" lvl="0" marL="0" rtl="0" algn="l">
              <a:lnSpc>
                <a:spcPct val="100000"/>
              </a:lnSpc>
              <a:spcBef>
                <a:spcPts val="0"/>
              </a:spcBef>
              <a:spcAft>
                <a:spcPts val="0"/>
              </a:spcAft>
              <a:buSzPts val="1400"/>
              <a:buNone/>
            </a:pPr>
            <a:r>
              <a:t/>
            </a:r>
            <a:endParaRPr sz="1200">
              <a:solidFill>
                <a:schemeClr val="dk1"/>
              </a:solidFill>
              <a:latin typeface="Times New Roman"/>
              <a:ea typeface="Times New Roman"/>
              <a:cs typeface="Times New Roman"/>
              <a:sym typeface="Times New Roman"/>
            </a:endParaRPr>
          </a:p>
          <a:p>
            <a:pPr indent="0" lvl="0" marL="0" rtl="0" algn="l">
              <a:lnSpc>
                <a:spcPct val="140000"/>
              </a:lnSpc>
              <a:spcBef>
                <a:spcPts val="1500"/>
              </a:spcBef>
              <a:spcAft>
                <a:spcPts val="0"/>
              </a:spcAft>
              <a:buSzPts val="1400"/>
              <a:buNone/>
            </a:pPr>
            <a:r>
              <a:t/>
            </a:r>
            <a:endParaRPr sz="900">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457200" lvl="0" marL="457200" rtl="0" algn="l">
              <a:lnSpc>
                <a:spcPct val="200000"/>
              </a:lnSpc>
              <a:spcBef>
                <a:spcPts val="0"/>
              </a:spcBef>
              <a:spcAft>
                <a:spcPts val="1400"/>
              </a:spcAft>
              <a:buSzPts val="1400"/>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 name="Shape 9"/>
        <p:cNvGrpSpPr/>
        <p:nvPr/>
      </p:nvGrpSpPr>
      <p:grpSpPr>
        <a:xfrm>
          <a:off x="0" y="0"/>
          <a:ext cx="0" cy="0"/>
          <a:chOff x="0" y="0"/>
          <a:chExt cx="0" cy="0"/>
        </a:xfrm>
      </p:grpSpPr>
      <p:sp>
        <p:nvSpPr>
          <p:cNvPr id="10" name="Google Shape;10;p16"/>
          <p:cNvSpPr txBox="1"/>
          <p:nvPr>
            <p:ph type="title"/>
          </p:nvPr>
        </p:nvSpPr>
        <p:spPr>
          <a:xfrm>
            <a:off x="490250" y="488250"/>
            <a:ext cx="62271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11" name="Google Shape;11;p1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sp>
        <p:nvSpPr>
          <p:cNvPr id="58" name="Google Shape;58;p25"/>
          <p:cNvSpPr txBox="1"/>
          <p:nvPr>
            <p:ph hasCustomPrompt="1" type="title"/>
          </p:nvPr>
        </p:nvSpPr>
        <p:spPr>
          <a:xfrm>
            <a:off x="475500" y="1258525"/>
            <a:ext cx="82221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59" name="Google Shape;59;p25"/>
          <p:cNvSpPr txBox="1"/>
          <p:nvPr>
            <p:ph idx="1" type="body"/>
          </p:nvPr>
        </p:nvSpPr>
        <p:spPr>
          <a:xfrm>
            <a:off x="475500" y="3304625"/>
            <a:ext cx="82221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0" name="Google Shape;60;p25"/>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2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 name="Shape 12"/>
        <p:cNvGrpSpPr/>
        <p:nvPr/>
      </p:nvGrpSpPr>
      <p:grpSpPr>
        <a:xfrm>
          <a:off x="0" y="0"/>
          <a:ext cx="0" cy="0"/>
          <a:chOff x="0" y="0"/>
          <a:chExt cx="0" cy="0"/>
        </a:xfrm>
      </p:grpSpPr>
      <p:sp>
        <p:nvSpPr>
          <p:cNvPr id="13" name="Google Shape;13;p17"/>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p:txBody>
      </p:sp>
      <p:sp>
        <p:nvSpPr>
          <p:cNvPr id="16" name="Google Shape;16;p17"/>
          <p:cNvSpPr txBox="1"/>
          <p:nvPr>
            <p:ph idx="1" type="subTitle"/>
          </p:nvPr>
        </p:nvSpPr>
        <p:spPr>
          <a:xfrm>
            <a:off x="265500" y="2779467"/>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 name="Google Shape;17;p17"/>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18" name="Google Shape;18;p17"/>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8"/>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8"/>
          <p:cNvSpPr/>
          <p:nvPr/>
        </p:nvSpPr>
        <p:spPr>
          <a:xfrm flipH="1">
            <a:off x="8246400" y="4245875"/>
            <a:ext cx="897600" cy="897600"/>
          </a:xfrm>
          <a:prstGeom prst="round1Rect">
            <a:avLst>
              <a:gd fmla="val 16667" name="adj"/>
            </a:avLst>
          </a:prstGeom>
          <a:solidFill>
            <a:schemeClr val="lt1">
              <a:alpha val="6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8"/>
          <p:cNvSpPr txBox="1"/>
          <p:nvPr>
            <p:ph type="ctrTitle"/>
          </p:nvPr>
        </p:nvSpPr>
        <p:spPr>
          <a:xfrm>
            <a:off x="390525" y="1819275"/>
            <a:ext cx="8222100" cy="933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3" name="Google Shape;23;p18"/>
          <p:cNvSpPr txBox="1"/>
          <p:nvPr>
            <p:ph idx="1" type="subTitle"/>
          </p:nvPr>
        </p:nvSpPr>
        <p:spPr>
          <a:xfrm>
            <a:off x="390525" y="2789130"/>
            <a:ext cx="8222100" cy="432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24" name="Google Shape;24;p18"/>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19"/>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27" name="Google Shape;27;p19"/>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20"/>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0"/>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32" name="Google Shape;32;p20"/>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3" name="Google Shape;33;p2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4" name="Shape 34"/>
        <p:cNvGrpSpPr/>
        <p:nvPr/>
      </p:nvGrpSpPr>
      <p:grpSpPr>
        <a:xfrm>
          <a:off x="0" y="0"/>
          <a:ext cx="0" cy="0"/>
          <a:chOff x="0" y="0"/>
          <a:chExt cx="0" cy="0"/>
        </a:xfrm>
      </p:grpSpPr>
      <p:sp>
        <p:nvSpPr>
          <p:cNvPr id="35" name="Google Shape;35;p21"/>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21"/>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38" name="Google Shape;38;p21"/>
          <p:cNvSpPr txBox="1"/>
          <p:nvPr>
            <p:ph idx="1" type="body"/>
          </p:nvPr>
        </p:nvSpPr>
        <p:spPr>
          <a:xfrm>
            <a:off x="471900" y="1919075"/>
            <a:ext cx="3999900" cy="27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9" name="Google Shape;39;p21"/>
          <p:cNvSpPr txBox="1"/>
          <p:nvPr>
            <p:ph idx="2" type="body"/>
          </p:nvPr>
        </p:nvSpPr>
        <p:spPr>
          <a:xfrm>
            <a:off x="4694250" y="1919075"/>
            <a:ext cx="3999900" cy="27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0" name="Google Shape;40;p2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22"/>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2"/>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22"/>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5" name="Google Shape;45;p22"/>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23"/>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3"/>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23"/>
          <p:cNvSpPr txBox="1"/>
          <p:nvPr>
            <p:ph type="title"/>
          </p:nvPr>
        </p:nvSpPr>
        <p:spPr>
          <a:xfrm>
            <a:off x="226078" y="357800"/>
            <a:ext cx="2808000" cy="953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0" name="Google Shape;50;p23"/>
          <p:cNvSpPr txBox="1"/>
          <p:nvPr>
            <p:ph idx="1" type="body"/>
          </p:nvPr>
        </p:nvSpPr>
        <p:spPr>
          <a:xfrm>
            <a:off x="226075" y="1465800"/>
            <a:ext cx="2808000" cy="31635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chemeClr val="lt1"/>
              </a:buClr>
              <a:buSzPts val="1200"/>
              <a:buChar char="●"/>
              <a:defRPr sz="1200">
                <a:solidFill>
                  <a:schemeClr val="lt1"/>
                </a:solidFill>
              </a:defRPr>
            </a:lvl1pPr>
            <a:lvl2pPr indent="-304800" lvl="1" marL="914400" algn="l">
              <a:lnSpc>
                <a:spcPct val="115000"/>
              </a:lnSpc>
              <a:spcBef>
                <a:spcPts val="1600"/>
              </a:spcBef>
              <a:spcAft>
                <a:spcPts val="0"/>
              </a:spcAft>
              <a:buClr>
                <a:schemeClr val="lt1"/>
              </a:buClr>
              <a:buSzPts val="1200"/>
              <a:buChar char="○"/>
              <a:defRPr sz="1200">
                <a:solidFill>
                  <a:schemeClr val="lt1"/>
                </a:solidFill>
              </a:defRPr>
            </a:lvl2pPr>
            <a:lvl3pPr indent="-304800" lvl="2" marL="1371600" algn="l">
              <a:lnSpc>
                <a:spcPct val="115000"/>
              </a:lnSpc>
              <a:spcBef>
                <a:spcPts val="1600"/>
              </a:spcBef>
              <a:spcAft>
                <a:spcPts val="0"/>
              </a:spcAft>
              <a:buClr>
                <a:schemeClr val="lt1"/>
              </a:buClr>
              <a:buSzPts val="1200"/>
              <a:buChar char="■"/>
              <a:defRPr sz="1200">
                <a:solidFill>
                  <a:schemeClr val="lt1"/>
                </a:solidFill>
              </a:defRPr>
            </a:lvl3pPr>
            <a:lvl4pPr indent="-304800" lvl="3" marL="1828800" algn="l">
              <a:lnSpc>
                <a:spcPct val="115000"/>
              </a:lnSpc>
              <a:spcBef>
                <a:spcPts val="1600"/>
              </a:spcBef>
              <a:spcAft>
                <a:spcPts val="0"/>
              </a:spcAft>
              <a:buClr>
                <a:schemeClr val="lt1"/>
              </a:buClr>
              <a:buSzPts val="1200"/>
              <a:buChar char="●"/>
              <a:defRPr sz="1200">
                <a:solidFill>
                  <a:schemeClr val="lt1"/>
                </a:solidFill>
              </a:defRPr>
            </a:lvl4pPr>
            <a:lvl5pPr indent="-304800" lvl="4" marL="2286000" algn="l">
              <a:lnSpc>
                <a:spcPct val="115000"/>
              </a:lnSpc>
              <a:spcBef>
                <a:spcPts val="1600"/>
              </a:spcBef>
              <a:spcAft>
                <a:spcPts val="0"/>
              </a:spcAft>
              <a:buClr>
                <a:schemeClr val="lt1"/>
              </a:buClr>
              <a:buSzPts val="1200"/>
              <a:buChar char="○"/>
              <a:defRPr sz="1200">
                <a:solidFill>
                  <a:schemeClr val="lt1"/>
                </a:solidFill>
              </a:defRPr>
            </a:lvl5pPr>
            <a:lvl6pPr indent="-304800" lvl="5" marL="2743200" algn="l">
              <a:lnSpc>
                <a:spcPct val="115000"/>
              </a:lnSpc>
              <a:spcBef>
                <a:spcPts val="1600"/>
              </a:spcBef>
              <a:spcAft>
                <a:spcPts val="0"/>
              </a:spcAft>
              <a:buClr>
                <a:schemeClr val="lt1"/>
              </a:buClr>
              <a:buSzPts val="1200"/>
              <a:buChar char="■"/>
              <a:defRPr sz="1200">
                <a:solidFill>
                  <a:schemeClr val="lt1"/>
                </a:solidFill>
              </a:defRPr>
            </a:lvl6pPr>
            <a:lvl7pPr indent="-304800" lvl="6" marL="3200400" algn="l">
              <a:lnSpc>
                <a:spcPct val="115000"/>
              </a:lnSpc>
              <a:spcBef>
                <a:spcPts val="1600"/>
              </a:spcBef>
              <a:spcAft>
                <a:spcPts val="0"/>
              </a:spcAft>
              <a:buClr>
                <a:schemeClr val="lt1"/>
              </a:buClr>
              <a:buSzPts val="1200"/>
              <a:buChar char="●"/>
              <a:defRPr sz="1200">
                <a:solidFill>
                  <a:schemeClr val="lt1"/>
                </a:solidFill>
              </a:defRPr>
            </a:lvl7pPr>
            <a:lvl8pPr indent="-304800" lvl="7" marL="3657600" algn="l">
              <a:lnSpc>
                <a:spcPct val="115000"/>
              </a:lnSpc>
              <a:spcBef>
                <a:spcPts val="1600"/>
              </a:spcBef>
              <a:spcAft>
                <a:spcPts val="0"/>
              </a:spcAft>
              <a:buClr>
                <a:schemeClr val="lt1"/>
              </a:buClr>
              <a:buSzPts val="1200"/>
              <a:buChar char="○"/>
              <a:defRPr sz="1200">
                <a:solidFill>
                  <a:schemeClr val="lt1"/>
                </a:solidFill>
              </a:defRPr>
            </a:lvl8pPr>
            <a:lvl9pPr indent="-304800" lvl="8" marL="4114800" algn="l">
              <a:lnSpc>
                <a:spcPct val="115000"/>
              </a:lnSpc>
              <a:spcBef>
                <a:spcPts val="1600"/>
              </a:spcBef>
              <a:spcAft>
                <a:spcPts val="1600"/>
              </a:spcAft>
              <a:buClr>
                <a:schemeClr val="lt1"/>
              </a:buClr>
              <a:buSzPts val="1200"/>
              <a:buChar char="■"/>
              <a:defRPr sz="1200">
                <a:solidFill>
                  <a:schemeClr val="lt1"/>
                </a:solidFill>
              </a:defRPr>
            </a:lvl9pPr>
          </a:lstStyle>
          <a:p/>
        </p:txBody>
      </p:sp>
      <p:sp>
        <p:nvSpPr>
          <p:cNvPr id="51" name="Google Shape;51;p23"/>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24"/>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4"/>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4"/>
          <p:cNvSpPr txBox="1"/>
          <p:nvPr>
            <p:ph idx="1" type="body"/>
          </p:nvPr>
        </p:nvSpPr>
        <p:spPr>
          <a:xfrm>
            <a:off x="57150" y="4696825"/>
            <a:ext cx="8382000" cy="4467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24"/>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6AA84F"/>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
        <p:nvSpPr>
          <p:cNvPr id="7" name="Google Shape;7;p15"/>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Roboto"/>
              <a:buChar char="●"/>
              <a:defRPr b="0" i="0" sz="1800" u="none" cap="none" strike="noStrike">
                <a:solidFill>
                  <a:schemeClr val="lt2"/>
                </a:solidFill>
                <a:latin typeface="Roboto"/>
                <a:ea typeface="Roboto"/>
                <a:cs typeface="Roboto"/>
                <a:sym typeface="Roboto"/>
              </a:defRPr>
            </a:lvl1pPr>
            <a:lvl2pPr indent="-317500" lvl="1" marL="914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2pPr>
            <a:lvl3pPr indent="-317500" lvl="2" marL="1371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3pPr>
            <a:lvl4pPr indent="-317500" lvl="3" marL="18288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4pPr>
            <a:lvl5pPr indent="-317500" lvl="4" marL="22860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5pPr>
            <a:lvl6pPr indent="-317500" lvl="5" marL="27432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lt2"/>
              </a:buClr>
              <a:buSzPts val="1400"/>
              <a:buFont typeface="Roboto"/>
              <a:buChar char="■"/>
              <a:defRPr b="0" i="0" sz="1400" u="none" cap="none" strike="noStrike">
                <a:solidFill>
                  <a:schemeClr val="lt2"/>
                </a:solidFill>
                <a:latin typeface="Roboto"/>
                <a:ea typeface="Roboto"/>
                <a:cs typeface="Roboto"/>
                <a:sym typeface="Roboto"/>
              </a:defRPr>
            </a:lvl9pPr>
          </a:lstStyle>
          <a:p/>
        </p:txBody>
      </p:sp>
      <p:sp>
        <p:nvSpPr>
          <p:cNvPr id="8" name="Google Shape;8;p15"/>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10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hyperlink" Target="http://drive.google.com/file/d/1LfBk5AgMzHWcKHqy5Nhdsl-EnaypQmkh/view" TargetMode="External"/><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hyperlink" Target="https://www.istockphoto.com/photo/healthy-little-girl-eating-banana-happy-kid-enjoy-eating-fresh-fruit-gm940993416-257207402" TargetMode="External"/><Relationship Id="rId5" Type="http://schemas.openxmlformats.org/officeDocument/2006/relationships/hyperlink" Target="http://doi.org/10.1111/j.1746-1561.2008.00288.x"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hyperlink" Target="https://vtechworks.lib.vt.edu/bitstream/handle/10919/83559/Edwards_SL_T_2018.pdf?sequence=1&amp;isAllowed=y" TargetMode="External"/><Relationship Id="rId5" Type="http://schemas.openxmlformats.org/officeDocument/2006/relationships/hyperlink" Target="http://doi.org/10.3945/jn.110.135988" TargetMode="External"/><Relationship Id="rId6" Type="http://schemas.openxmlformats.org/officeDocument/2006/relationships/hyperlink" Target="https://www.istockphoto.com/photo/little-girl-peeling-orange-peel-gm934255762-25581649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hyperlink" Target="https://www.hungerfreecolorado.org/wp-content/uploads/2012/08/HFC-Toolkit-for-Starting-Backpack-Food-Program.pdf" TargetMode="External"/><Relationship Id="rId5" Type="http://schemas.openxmlformats.org/officeDocument/2006/relationships/hyperlink" Target="https://www.istockphoto.com/photo/school-boys-running-to-school-gm956777846-26124323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hyperlink" Target="https://www.shutterstock.com/search/brown+bag+lunch" TargetMode="External"/><Relationship Id="rId5" Type="http://schemas.openxmlformats.org/officeDocument/2006/relationships/hyperlink" Target="https://www.istockphoto.com/photo/smiling-hispanic-boy-at-school-gm950604178-25947021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hyperlink" Target="https://www150.statcan.gc.ca/n1/pub/82-625-x/2020001/article/00001-eng.htm" TargetMode="External"/><Relationship Id="rId5" Type="http://schemas.openxmlformats.org/officeDocument/2006/relationships/hyperlink" Target="https://www.istockphoto.com/photo/father-and-son-going-to-kindergarten-gm1220581522-35746315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hyperlink" Target="http://drive.google.com/file/d/1GDwAqq46WK8WG36kNg00vfjha4oR88k_/view" TargetMode="External"/><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hyperlink" Target="http://drive.google.com/file/d/1qs37L3eCtCcYqRHnUTPLTMh_RtzelPJq/view" TargetMode="External"/><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hyperlink" Target="http://drive.google.com/file/d/1qvrYN_RqwzxUDxD3P-xhilD9ukBu1Qfg/view" TargetMode="External"/><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hyperlink" Target="http://drive.google.com/file/d/16FQgqeEy9fdWEXJAGJiY04b9tmxqJBux/view" TargetMode="External"/><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hyperlink" Target="http://drive.google.com/file/d/1xkcP2qkq6MIwnpcraTUL7NFog6yK4DUQ/view" TargetMode="External"/><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hyperlink" Target="http://drive.google.com/file/d/1ggtHL_7MaEG4Jxi--U-g8VvViEQxVnKH/view" TargetMode="External"/><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hyperlink" Target="http://drive.google.com/file/d/1j0lzCzBhPBW62YmOPVVWjiQ7BSduFqBz/view" TargetMode="External"/><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hyperlink" Target="http://drive.google.com/file/d/1sbs14JAccLTXLnnN5O8UZ-SsfK6rDSvE/view" TargetMode="External"/><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
          <p:cNvPicPr preferRelativeResize="0"/>
          <p:nvPr/>
        </p:nvPicPr>
        <p:blipFill rotWithShape="1">
          <a:blip r:embed="rId3">
            <a:alphaModFix/>
          </a:blip>
          <a:srcRect b="10827" l="0" r="0" t="10826"/>
          <a:stretch/>
        </p:blipFill>
        <p:spPr>
          <a:xfrm>
            <a:off x="150" y="0"/>
            <a:ext cx="9144000" cy="5143500"/>
          </a:xfrm>
          <a:prstGeom prst="rect">
            <a:avLst/>
          </a:prstGeom>
          <a:noFill/>
          <a:ln>
            <a:noFill/>
          </a:ln>
          <a:effectLst>
            <a:outerShdw blurRad="57150" rotWithShape="0" algn="bl" dir="6180000" dist="19050">
              <a:srgbClr val="000000">
                <a:alpha val="73725"/>
              </a:srgbClr>
            </a:outerShdw>
          </a:effectLst>
        </p:spPr>
      </p:pic>
      <p:sp>
        <p:nvSpPr>
          <p:cNvPr id="68" name="Google Shape;68;p1"/>
          <p:cNvSpPr txBox="1"/>
          <p:nvPr>
            <p:ph type="title"/>
          </p:nvPr>
        </p:nvSpPr>
        <p:spPr>
          <a:xfrm>
            <a:off x="692196" y="1025813"/>
            <a:ext cx="7554600" cy="1416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6000"/>
              <a:buNone/>
            </a:pPr>
            <a:r>
              <a:t/>
            </a:r>
            <a:endParaRPr sz="3500"/>
          </a:p>
          <a:p>
            <a:pPr indent="0" lvl="0" marL="0" rtl="0" algn="ctr">
              <a:lnSpc>
                <a:spcPct val="100000"/>
              </a:lnSpc>
              <a:spcBef>
                <a:spcPts val="0"/>
              </a:spcBef>
              <a:spcAft>
                <a:spcPts val="0"/>
              </a:spcAft>
              <a:buSzPts val="6000"/>
              <a:buNone/>
            </a:pPr>
            <a:r>
              <a:rPr lang="en-US" sz="3300"/>
              <a:t>Recommendations to Maximize Positive Outcomes for Weekend-based and Remote Learning Nutrition Programs</a:t>
            </a:r>
            <a:endParaRPr sz="3300"/>
          </a:p>
          <a:p>
            <a:pPr indent="0" lvl="0" marL="0" rtl="0" algn="ctr">
              <a:lnSpc>
                <a:spcPct val="100000"/>
              </a:lnSpc>
              <a:spcBef>
                <a:spcPts val="0"/>
              </a:spcBef>
              <a:spcAft>
                <a:spcPts val="0"/>
              </a:spcAft>
              <a:buSzPts val="6000"/>
              <a:buNone/>
            </a:pPr>
            <a:r>
              <a:t/>
            </a:r>
            <a:endParaRPr sz="3600"/>
          </a:p>
          <a:p>
            <a:pPr indent="0" lvl="0" marL="0" rtl="0" algn="ctr">
              <a:lnSpc>
                <a:spcPct val="100000"/>
              </a:lnSpc>
              <a:spcBef>
                <a:spcPts val="0"/>
              </a:spcBef>
              <a:spcAft>
                <a:spcPts val="0"/>
              </a:spcAft>
              <a:buSzPts val="6000"/>
              <a:buNone/>
            </a:pPr>
            <a:r>
              <a:t/>
            </a:r>
            <a:endParaRPr sz="3600"/>
          </a:p>
        </p:txBody>
      </p:sp>
      <p:sp>
        <p:nvSpPr>
          <p:cNvPr id="69" name="Google Shape;69;p1"/>
          <p:cNvSpPr txBox="1"/>
          <p:nvPr/>
        </p:nvSpPr>
        <p:spPr>
          <a:xfrm>
            <a:off x="936171" y="2768175"/>
            <a:ext cx="7066650"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Roboto"/>
                <a:ea typeface="Roboto"/>
                <a:cs typeface="Roboto"/>
                <a:sym typeface="Roboto"/>
              </a:rPr>
              <a:t>Jaclyn  Shewchuk (MHS, BHsc)</a:t>
            </a:r>
            <a:endParaRPr b="0" i="0" sz="1600" u="none" cap="none" strike="noStrike">
              <a:solidFill>
                <a:schemeClr val="lt1"/>
              </a:solidFill>
              <a:latin typeface="Roboto"/>
              <a:ea typeface="Roboto"/>
              <a:cs typeface="Roboto"/>
              <a:sym typeface="Roboto"/>
            </a:endParaRPr>
          </a:p>
        </p:txBody>
      </p:sp>
      <p:sp>
        <p:nvSpPr>
          <p:cNvPr id="70" name="Google Shape;70;p1"/>
          <p:cNvSpPr txBox="1"/>
          <p:nvPr/>
        </p:nvSpPr>
        <p:spPr>
          <a:xfrm>
            <a:off x="152400" y="4807825"/>
            <a:ext cx="1567543"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(Masters, 2020)</a:t>
            </a:r>
            <a:endParaRPr/>
          </a:p>
        </p:txBody>
      </p:sp>
      <p:pic>
        <p:nvPicPr>
          <p:cNvPr id="71" name="Google Shape;71;p1" title="Rec.1.mp3">
            <a:hlinkClick r:id="rId4"/>
          </p:cNvPr>
          <p:cNvPicPr preferRelativeResize="0"/>
          <p:nvPr/>
        </p:nvPicPr>
        <p:blipFill>
          <a:blip r:embed="rId5">
            <a:alphaModFix/>
          </a:blip>
          <a:stretch>
            <a:fillRect/>
          </a:stretch>
        </p:blipFill>
        <p:spPr>
          <a:xfrm>
            <a:off x="8185700" y="4418225"/>
            <a:ext cx="457200" cy="457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10"/>
          <p:cNvPicPr preferRelativeResize="0"/>
          <p:nvPr/>
        </p:nvPicPr>
        <p:blipFill rotWithShape="1">
          <a:blip r:embed="rId3">
            <a:alphaModFix/>
          </a:blip>
          <a:srcRect b="0" l="20004" r="20005" t="0"/>
          <a:stretch/>
        </p:blipFill>
        <p:spPr>
          <a:xfrm>
            <a:off x="-9150" y="0"/>
            <a:ext cx="4594498" cy="5143501"/>
          </a:xfrm>
          <a:prstGeom prst="rect">
            <a:avLst/>
          </a:prstGeom>
          <a:noFill/>
          <a:ln>
            <a:noFill/>
          </a:ln>
          <a:effectLst>
            <a:outerShdw blurRad="57150" rotWithShape="0" algn="bl" dir="5400000" dist="19050">
              <a:srgbClr val="000000">
                <a:alpha val="49803"/>
              </a:srgbClr>
            </a:outerShdw>
          </a:effectLst>
        </p:spPr>
      </p:pic>
      <p:sp>
        <p:nvSpPr>
          <p:cNvPr id="149" name="Google Shape;149;p10"/>
          <p:cNvSpPr txBox="1"/>
          <p:nvPr>
            <p:ph type="title"/>
          </p:nvPr>
        </p:nvSpPr>
        <p:spPr>
          <a:xfrm>
            <a:off x="265500" y="1830600"/>
            <a:ext cx="4045200" cy="14823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US" sz="3600">
                <a:solidFill>
                  <a:schemeClr val="lt1"/>
                </a:solidFill>
              </a:rPr>
              <a:t>References</a:t>
            </a:r>
            <a:endParaRPr sz="3600">
              <a:solidFill>
                <a:schemeClr val="lt1"/>
              </a:solidFill>
            </a:endParaRPr>
          </a:p>
        </p:txBody>
      </p:sp>
      <p:sp>
        <p:nvSpPr>
          <p:cNvPr id="150" name="Google Shape;150;p10"/>
          <p:cNvSpPr txBox="1"/>
          <p:nvPr>
            <p:ph idx="2" type="body"/>
          </p:nvPr>
        </p:nvSpPr>
        <p:spPr>
          <a:xfrm>
            <a:off x="4753071" y="511143"/>
            <a:ext cx="4045200" cy="3951600"/>
          </a:xfrm>
          <a:prstGeom prst="rect">
            <a:avLst/>
          </a:prstGeom>
          <a:noFill/>
          <a:ln>
            <a:noFill/>
          </a:ln>
        </p:spPr>
        <p:txBody>
          <a:bodyPr anchorCtr="0" anchor="ctr" bIns="91425" lIns="91425" spcFirstLastPara="1" rIns="91425" wrap="square" tIns="91425">
            <a:noAutofit/>
          </a:bodyPr>
          <a:lstStyle/>
          <a:p>
            <a:pPr indent="-457200" lvl="0" marL="457200" rtl="0" algn="l">
              <a:lnSpc>
                <a:spcPct val="200000"/>
              </a:lnSpc>
              <a:spcBef>
                <a:spcPts val="0"/>
              </a:spcBef>
              <a:spcAft>
                <a:spcPts val="0"/>
              </a:spcAft>
              <a:buSzPts val="1800"/>
              <a:buNone/>
            </a:pPr>
            <a:r>
              <a:rPr lang="en-US" sz="800"/>
              <a:t>Anderson, C. (2010). Presenting and evaluating qualitative research. </a:t>
            </a:r>
            <a:r>
              <a:rPr i="1" lang="en-US" sz="800"/>
              <a:t>American Journal of Pharmaceutical Education. 74</a:t>
            </a:r>
            <a:r>
              <a:rPr lang="en-US" sz="800"/>
              <a:t>(8), 141. </a:t>
            </a:r>
            <a:endParaRPr sz="800"/>
          </a:p>
          <a:p>
            <a:pPr indent="-457200" lvl="0" marL="457200" rtl="0" algn="l">
              <a:lnSpc>
                <a:spcPct val="200000"/>
              </a:lnSpc>
              <a:spcBef>
                <a:spcPts val="1400"/>
              </a:spcBef>
              <a:spcAft>
                <a:spcPts val="0"/>
              </a:spcAft>
              <a:buSzPts val="1800"/>
              <a:buNone/>
            </a:pPr>
            <a:r>
              <a:rPr lang="en-US" sz="800"/>
              <a:t>Bartfeld, J., Kim, M., Ryu, J. H., Ahn, H. M., &amp; Ralston, K. (2009). The school breakfast </a:t>
            </a:r>
            <a:r>
              <a:rPr lang="en-US" sz="800">
                <a:solidFill>
                  <a:schemeClr val="lt1"/>
                </a:solidFill>
              </a:rPr>
              <a:t>program: participation and impacts</a:t>
            </a:r>
            <a:r>
              <a:rPr i="1" lang="en-US" sz="800">
                <a:solidFill>
                  <a:schemeClr val="lt1"/>
                </a:solidFill>
              </a:rPr>
              <a:t>.</a:t>
            </a:r>
            <a:r>
              <a:rPr lang="en-US" sz="800">
                <a:solidFill>
                  <a:schemeClr val="lt1"/>
                </a:solidFill>
              </a:rPr>
              <a:t> </a:t>
            </a:r>
            <a:r>
              <a:rPr i="1" lang="en-US" sz="800">
                <a:solidFill>
                  <a:schemeClr val="lt1"/>
                </a:solidFill>
              </a:rPr>
              <a:t>United States Department of Agriculture, Food Assistance and Nutrition Research Program, Electronic Report from the Economic Research Service, 54.</a:t>
            </a:r>
            <a:endParaRPr/>
          </a:p>
          <a:p>
            <a:pPr indent="-457200" lvl="0" marL="457200" rtl="0" algn="l">
              <a:lnSpc>
                <a:spcPct val="200000"/>
              </a:lnSpc>
              <a:spcBef>
                <a:spcPts val="1400"/>
              </a:spcBef>
              <a:spcAft>
                <a:spcPts val="0"/>
              </a:spcAft>
              <a:buSzPts val="1800"/>
              <a:buNone/>
            </a:pPr>
            <a:r>
              <a:rPr lang="en-US" sz="800"/>
              <a:t>Bond, N. (2015). </a:t>
            </a:r>
            <a:r>
              <a:rPr i="1" lang="en-US" sz="800"/>
              <a:t>Evaluating universal student nutrition programs: Methods, indicators, and outcomes. </a:t>
            </a:r>
            <a:r>
              <a:rPr lang="en-US" sz="800"/>
              <a:t>Community Engaged Scholarship Institute. https://atrium.lib.uoguelph.ca/xmlui/bitstream/handle/10214/9214/Bond_SNPLiteratureReview_2015.pdf?sequence=4&amp;isAllowed=y</a:t>
            </a:r>
            <a:endParaRPr i="1" sz="800">
              <a:solidFill>
                <a:schemeClr val="lt1"/>
              </a:solidFill>
            </a:endParaRPr>
          </a:p>
          <a:p>
            <a:pPr indent="-457200" lvl="0" marL="457200" rtl="0" algn="l">
              <a:lnSpc>
                <a:spcPct val="200000"/>
              </a:lnSpc>
              <a:spcBef>
                <a:spcPts val="0"/>
              </a:spcBef>
              <a:spcAft>
                <a:spcPts val="0"/>
              </a:spcAft>
              <a:buSzPts val="1800"/>
              <a:buNone/>
            </a:pPr>
            <a:r>
              <a:rPr lang="en-US" sz="900">
                <a:solidFill>
                  <a:schemeClr val="lt1"/>
                </a:solidFill>
              </a:rPr>
              <a:t>Cameravit. (2018). </a:t>
            </a:r>
            <a:r>
              <a:rPr i="1" lang="en-US" sz="900">
                <a:solidFill>
                  <a:schemeClr val="lt1"/>
                </a:solidFill>
              </a:rPr>
              <a:t>Healthy little girl eating banana: Happy kid enjoy eating fresh fruit </a:t>
            </a:r>
            <a:r>
              <a:rPr lang="en-US" sz="900">
                <a:solidFill>
                  <a:schemeClr val="lt1"/>
                </a:solidFill>
              </a:rPr>
              <a:t>[Stock Photograph]. istockphoto. </a:t>
            </a:r>
            <a:r>
              <a:rPr lang="en-US" sz="900" u="sng">
                <a:solidFill>
                  <a:schemeClr val="lt1"/>
                </a:solidFill>
                <a:hlinkClick r:id="rId4">
                  <a:extLst>
                    <a:ext uri="{A12FA001-AC4F-418D-AE19-62706E023703}">
                      <ahyp:hlinkClr val="tx"/>
                    </a:ext>
                  </a:extLst>
                </a:hlinkClick>
              </a:rPr>
              <a:t>https://www.istockphoto.com/photo/healthy-little-girl-eating-banana-happy-kid-enjoy-eating-fresh-fruit-gm940993416-257207402</a:t>
            </a:r>
            <a:r>
              <a:rPr lang="en-US" sz="900">
                <a:solidFill>
                  <a:schemeClr val="lt1"/>
                </a:solidFill>
              </a:rPr>
              <a:t> </a:t>
            </a:r>
            <a:endParaRPr sz="900">
              <a:solidFill>
                <a:schemeClr val="lt1"/>
              </a:solidFill>
              <a:latin typeface="Roboto"/>
              <a:ea typeface="Roboto"/>
              <a:cs typeface="Roboto"/>
              <a:sym typeface="Roboto"/>
            </a:endParaRPr>
          </a:p>
          <a:p>
            <a:pPr indent="-457200" lvl="0" marL="457200" rtl="0" algn="l">
              <a:lnSpc>
                <a:spcPct val="200000"/>
              </a:lnSpc>
              <a:spcBef>
                <a:spcPts val="0"/>
              </a:spcBef>
              <a:spcAft>
                <a:spcPts val="0"/>
              </a:spcAft>
              <a:buSzPts val="1800"/>
              <a:buNone/>
            </a:pPr>
            <a:r>
              <a:rPr lang="en-US" sz="900">
                <a:solidFill>
                  <a:schemeClr val="lt1"/>
                </a:solidFill>
                <a:latin typeface="Roboto"/>
                <a:ea typeface="Roboto"/>
                <a:cs typeface="Roboto"/>
                <a:sym typeface="Roboto"/>
              </a:rPr>
              <a:t>Florence, M. D., Asbridge, M., &amp; Veugelers, P. J. (2008). Diet quality and academic performance.</a:t>
            </a:r>
            <a:r>
              <a:rPr i="1" lang="en-US" sz="900">
                <a:solidFill>
                  <a:schemeClr val="lt1"/>
                </a:solidFill>
                <a:latin typeface="Roboto"/>
                <a:ea typeface="Roboto"/>
                <a:cs typeface="Roboto"/>
                <a:sym typeface="Roboto"/>
              </a:rPr>
              <a:t> Journal of School Health, 78</a:t>
            </a:r>
            <a:r>
              <a:rPr lang="en-US" sz="900">
                <a:solidFill>
                  <a:schemeClr val="lt1"/>
                </a:solidFill>
                <a:latin typeface="Roboto"/>
                <a:ea typeface="Roboto"/>
                <a:cs typeface="Roboto"/>
                <a:sym typeface="Roboto"/>
              </a:rPr>
              <a:t>(4)</a:t>
            </a:r>
            <a:r>
              <a:rPr i="1" lang="en-US" sz="900">
                <a:solidFill>
                  <a:schemeClr val="lt1"/>
                </a:solidFill>
                <a:latin typeface="Roboto"/>
                <a:ea typeface="Roboto"/>
                <a:cs typeface="Roboto"/>
                <a:sym typeface="Roboto"/>
              </a:rPr>
              <a:t>,</a:t>
            </a:r>
            <a:r>
              <a:rPr lang="en-US" sz="900">
                <a:solidFill>
                  <a:schemeClr val="lt1"/>
                </a:solidFill>
                <a:latin typeface="Roboto"/>
                <a:ea typeface="Roboto"/>
                <a:cs typeface="Roboto"/>
                <a:sym typeface="Roboto"/>
              </a:rPr>
              <a:t> 209-215. </a:t>
            </a:r>
            <a:r>
              <a:rPr lang="en-US" sz="900" u="sng">
                <a:solidFill>
                  <a:schemeClr val="lt1"/>
                </a:solidFill>
                <a:latin typeface="Roboto"/>
                <a:ea typeface="Roboto"/>
                <a:cs typeface="Roboto"/>
                <a:sym typeface="Roboto"/>
                <a:hlinkClick r:id="rId5">
                  <a:extLst>
                    <a:ext uri="{A12FA001-AC4F-418D-AE19-62706E023703}">
                      <ahyp:hlinkClr val="tx"/>
                    </a:ext>
                  </a:extLst>
                </a:hlinkClick>
              </a:rPr>
              <a:t>http://doi.org/10.1111/j.1746-1561.2008.00288.x</a:t>
            </a:r>
            <a:endParaRPr sz="900" u="sng">
              <a:solidFill>
                <a:schemeClr val="lt1"/>
              </a:solidFill>
              <a:latin typeface="Roboto"/>
              <a:ea typeface="Roboto"/>
              <a:cs typeface="Roboto"/>
              <a:sym typeface="Roboto"/>
            </a:endParaRPr>
          </a:p>
        </p:txBody>
      </p:sp>
      <p:sp>
        <p:nvSpPr>
          <p:cNvPr id="151" name="Google Shape;151;p10"/>
          <p:cNvSpPr txBox="1"/>
          <p:nvPr/>
        </p:nvSpPr>
        <p:spPr>
          <a:xfrm>
            <a:off x="151332" y="4557971"/>
            <a:ext cx="1355100" cy="570895"/>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1500"/>
              </a:spcBef>
              <a:spcAft>
                <a:spcPts val="0"/>
              </a:spcAft>
              <a:buClr>
                <a:srgbClr val="000000"/>
              </a:buClr>
              <a:buSzPts val="900"/>
              <a:buFont typeface="Arial"/>
              <a:buNone/>
            </a:pPr>
            <a:r>
              <a:rPr b="0" i="0" lang="en-US" sz="900" u="none" cap="none" strike="noStrike">
                <a:solidFill>
                  <a:schemeClr val="lt1"/>
                </a:solidFill>
                <a:latin typeface="Roboto"/>
                <a:ea typeface="Roboto"/>
                <a:cs typeface="Roboto"/>
                <a:sym typeface="Roboto"/>
              </a:rPr>
              <a:t>(Stoimenova, 2020)</a:t>
            </a:r>
            <a:r>
              <a:rPr b="0" i="0" lang="en-US" sz="900" u="none" cap="none" strike="noStrike">
                <a:solidFill>
                  <a:srgbClr val="000000"/>
                </a:solidFill>
                <a:latin typeface="Roboto"/>
                <a:ea typeface="Roboto"/>
                <a:cs typeface="Roboto"/>
                <a:sym typeface="Roboto"/>
              </a:rPr>
              <a:t>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11"/>
          <p:cNvPicPr preferRelativeResize="0"/>
          <p:nvPr/>
        </p:nvPicPr>
        <p:blipFill rotWithShape="1">
          <a:blip r:embed="rId3">
            <a:alphaModFix/>
          </a:blip>
          <a:srcRect b="0" l="20004" r="20005" t="0"/>
          <a:stretch/>
        </p:blipFill>
        <p:spPr>
          <a:xfrm>
            <a:off x="-9150" y="0"/>
            <a:ext cx="4594498" cy="5143501"/>
          </a:xfrm>
          <a:prstGeom prst="rect">
            <a:avLst/>
          </a:prstGeom>
          <a:noFill/>
          <a:ln>
            <a:noFill/>
          </a:ln>
          <a:effectLst>
            <a:outerShdw blurRad="57150" rotWithShape="0" algn="bl" dir="5400000" dist="19050">
              <a:srgbClr val="000000">
                <a:alpha val="49803"/>
              </a:srgbClr>
            </a:outerShdw>
          </a:effectLst>
        </p:spPr>
      </p:pic>
      <p:sp>
        <p:nvSpPr>
          <p:cNvPr id="157" name="Google Shape;157;p11"/>
          <p:cNvSpPr txBox="1"/>
          <p:nvPr>
            <p:ph type="title"/>
          </p:nvPr>
        </p:nvSpPr>
        <p:spPr>
          <a:xfrm>
            <a:off x="265500" y="1830600"/>
            <a:ext cx="4045200" cy="14823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US" sz="3600">
                <a:solidFill>
                  <a:schemeClr val="lt1"/>
                </a:solidFill>
              </a:rPr>
              <a:t>References</a:t>
            </a:r>
            <a:endParaRPr sz="3600">
              <a:solidFill>
                <a:schemeClr val="lt1"/>
              </a:solidFill>
            </a:endParaRPr>
          </a:p>
        </p:txBody>
      </p:sp>
      <p:sp>
        <p:nvSpPr>
          <p:cNvPr id="158" name="Google Shape;158;p11"/>
          <p:cNvSpPr txBox="1"/>
          <p:nvPr>
            <p:ph idx="2" type="body"/>
          </p:nvPr>
        </p:nvSpPr>
        <p:spPr>
          <a:xfrm>
            <a:off x="4833300" y="515186"/>
            <a:ext cx="4045200" cy="3951600"/>
          </a:xfrm>
          <a:prstGeom prst="rect">
            <a:avLst/>
          </a:prstGeom>
          <a:noFill/>
          <a:ln>
            <a:noFill/>
          </a:ln>
        </p:spPr>
        <p:txBody>
          <a:bodyPr anchorCtr="0" anchor="ctr" bIns="91425" lIns="91425" spcFirstLastPara="1" rIns="91425" wrap="square" tIns="91425">
            <a:noAutofit/>
          </a:bodyPr>
          <a:lstStyle/>
          <a:p>
            <a:pPr indent="-457200" lvl="0" marL="457200" rtl="0" algn="l">
              <a:lnSpc>
                <a:spcPct val="200000"/>
              </a:lnSpc>
              <a:spcBef>
                <a:spcPts val="0"/>
              </a:spcBef>
              <a:spcAft>
                <a:spcPts val="0"/>
              </a:spcAft>
              <a:buSzPts val="1800"/>
              <a:buNone/>
            </a:pPr>
            <a:r>
              <a:rPr lang="en-US" sz="900">
                <a:solidFill>
                  <a:schemeClr val="lt1"/>
                </a:solidFill>
              </a:rPr>
              <a:t>Edwards, S., L. (2018). </a:t>
            </a:r>
            <a:r>
              <a:rPr i="1" lang="en-US" sz="900">
                <a:solidFill>
                  <a:schemeClr val="lt1"/>
                </a:solidFill>
              </a:rPr>
              <a:t>Investigating student academic achievement, discipline, and attendance outcomes of nutrition education programs using state longitudinal data systems.</a:t>
            </a:r>
            <a:r>
              <a:rPr lang="en-US" sz="900" u="sng">
                <a:solidFill>
                  <a:schemeClr val="lt1"/>
                </a:solidFill>
                <a:hlinkClick r:id="rId4">
                  <a:extLst>
                    <a:ext uri="{A12FA001-AC4F-418D-AE19-62706E023703}">
                      <ahyp:hlinkClr val="tx"/>
                    </a:ext>
                  </a:extLst>
                </a:hlinkClick>
              </a:rPr>
              <a:t>https://vtechworks.lib.vt.edu/bitstream/handle/10919/83559/Edwards_SL_T_2018.pdf?sequence=1&amp;isAllowed=y</a:t>
            </a:r>
            <a:endParaRPr sz="900" u="sng">
              <a:solidFill>
                <a:schemeClr val="lt1"/>
              </a:solidFill>
            </a:endParaRPr>
          </a:p>
          <a:p>
            <a:pPr indent="-457200" lvl="0" marL="457200" rtl="0" algn="l">
              <a:lnSpc>
                <a:spcPct val="200000"/>
              </a:lnSpc>
              <a:spcBef>
                <a:spcPts val="0"/>
              </a:spcBef>
              <a:spcAft>
                <a:spcPts val="0"/>
              </a:spcAft>
              <a:buSzPts val="1800"/>
              <a:buNone/>
            </a:pPr>
            <a:r>
              <a:rPr lang="en-US" sz="900">
                <a:solidFill>
                  <a:schemeClr val="lt1"/>
                </a:solidFill>
              </a:rPr>
              <a:t>Fram, M. S., Frongillo, E. A., Jones, S. J., Williams, R. C., Burke, M. P., DeLoach, K. P., &amp; Blake, C. E. (2011). Children are aware of food insecurity and take responsibility for managing food resources. </a:t>
            </a:r>
            <a:r>
              <a:rPr i="1" lang="en-US" sz="900">
                <a:solidFill>
                  <a:schemeClr val="lt1"/>
                </a:solidFill>
              </a:rPr>
              <a:t>Journal of Nutrition, 141</a:t>
            </a:r>
            <a:r>
              <a:rPr lang="en-US" sz="900">
                <a:solidFill>
                  <a:schemeClr val="lt1"/>
                </a:solidFill>
              </a:rPr>
              <a:t>(6), 1114-1119. </a:t>
            </a:r>
            <a:r>
              <a:rPr lang="en-US" sz="900" u="sng">
                <a:solidFill>
                  <a:schemeClr val="lt1"/>
                </a:solidFill>
                <a:hlinkClick r:id="rId5">
                  <a:extLst>
                    <a:ext uri="{A12FA001-AC4F-418D-AE19-62706E023703}">
                      <ahyp:hlinkClr val="tx"/>
                    </a:ext>
                  </a:extLst>
                </a:hlinkClick>
              </a:rPr>
              <a:t>http://doi.org/10.3945/jn.110.135988</a:t>
            </a:r>
            <a:endParaRPr sz="900">
              <a:solidFill>
                <a:schemeClr val="lt1"/>
              </a:solidFill>
              <a:latin typeface="Roboto"/>
              <a:ea typeface="Roboto"/>
              <a:cs typeface="Roboto"/>
              <a:sym typeface="Roboto"/>
            </a:endParaRPr>
          </a:p>
          <a:p>
            <a:pPr indent="-457200" lvl="0" marL="457200" rtl="0" algn="l">
              <a:lnSpc>
                <a:spcPct val="200000"/>
              </a:lnSpc>
              <a:spcBef>
                <a:spcPts val="0"/>
              </a:spcBef>
              <a:spcAft>
                <a:spcPts val="0"/>
              </a:spcAft>
              <a:buSzPts val="1800"/>
              <a:buNone/>
            </a:pPr>
            <a:r>
              <a:rPr lang="en-US" sz="900">
                <a:solidFill>
                  <a:schemeClr val="lt1"/>
                </a:solidFill>
                <a:latin typeface="Roboto"/>
                <a:ea typeface="Roboto"/>
                <a:cs typeface="Roboto"/>
                <a:sym typeface="Roboto"/>
              </a:rPr>
              <a:t>Government of Canada. (2021). </a:t>
            </a:r>
            <a:r>
              <a:rPr i="1" lang="en-US" sz="900">
                <a:solidFill>
                  <a:schemeClr val="lt1"/>
                </a:solidFill>
                <a:latin typeface="Roboto"/>
                <a:ea typeface="Roboto"/>
                <a:cs typeface="Roboto"/>
                <a:sym typeface="Roboto"/>
              </a:rPr>
              <a:t>Canada’s food guide</a:t>
            </a:r>
            <a:r>
              <a:rPr lang="en-US" sz="900">
                <a:solidFill>
                  <a:schemeClr val="lt1"/>
                </a:solidFill>
                <a:latin typeface="Roboto"/>
                <a:ea typeface="Roboto"/>
                <a:cs typeface="Roboto"/>
                <a:sym typeface="Roboto"/>
              </a:rPr>
              <a:t>. https://food-guide.canada.ca/en/</a:t>
            </a:r>
            <a:endParaRPr/>
          </a:p>
          <a:p>
            <a:pPr indent="-457200" lvl="0" marL="457200" rtl="0" algn="l">
              <a:lnSpc>
                <a:spcPct val="200000"/>
              </a:lnSpc>
              <a:spcBef>
                <a:spcPts val="0"/>
              </a:spcBef>
              <a:spcAft>
                <a:spcPts val="0"/>
              </a:spcAft>
              <a:buSzPts val="1800"/>
              <a:buNone/>
            </a:pPr>
            <a:r>
              <a:rPr lang="en-US" sz="900">
                <a:solidFill>
                  <a:schemeClr val="lt1"/>
                </a:solidFill>
                <a:latin typeface="Roboto"/>
                <a:ea typeface="Roboto"/>
                <a:cs typeface="Roboto"/>
                <a:sym typeface="Roboto"/>
              </a:rPr>
              <a:t> Hakase. (2018).</a:t>
            </a:r>
            <a:r>
              <a:rPr i="1" lang="en-US" sz="900">
                <a:solidFill>
                  <a:schemeClr val="lt1"/>
                </a:solidFill>
                <a:latin typeface="Roboto"/>
                <a:ea typeface="Roboto"/>
                <a:cs typeface="Roboto"/>
                <a:sym typeface="Roboto"/>
              </a:rPr>
              <a:t> Little girl peeling orange peel stock photo</a:t>
            </a:r>
            <a:r>
              <a:rPr lang="en-US" sz="900">
                <a:solidFill>
                  <a:schemeClr val="lt1"/>
                </a:solidFill>
                <a:latin typeface="Roboto"/>
                <a:ea typeface="Roboto"/>
                <a:cs typeface="Roboto"/>
                <a:sym typeface="Roboto"/>
              </a:rPr>
              <a:t> [Stock Photograph]. istockphoto. </a:t>
            </a:r>
            <a:r>
              <a:rPr lang="en-US" sz="900" u="sng">
                <a:solidFill>
                  <a:schemeClr val="lt1"/>
                </a:solidFill>
                <a:latin typeface="Roboto"/>
                <a:ea typeface="Roboto"/>
                <a:cs typeface="Roboto"/>
                <a:sym typeface="Roboto"/>
                <a:hlinkClick r:id="rId6">
                  <a:extLst>
                    <a:ext uri="{A12FA001-AC4F-418D-AE19-62706E023703}">
                      <ahyp:hlinkClr val="tx"/>
                    </a:ext>
                  </a:extLst>
                </a:hlinkClick>
              </a:rPr>
              <a:t>https://www.istockphoto.com/photo/little-girl-peeling-orange-peel-gm934255762-255816494</a:t>
            </a:r>
            <a:r>
              <a:rPr lang="en-US" sz="900">
                <a:solidFill>
                  <a:schemeClr val="lt1"/>
                </a:solidFill>
                <a:latin typeface="Roboto"/>
                <a:ea typeface="Roboto"/>
                <a:cs typeface="Roboto"/>
                <a:sym typeface="Roboto"/>
              </a:rPr>
              <a:t> </a:t>
            </a:r>
            <a:endParaRPr/>
          </a:p>
          <a:p>
            <a:pPr indent="-457200" lvl="0" marL="457200" rtl="0" algn="l">
              <a:lnSpc>
                <a:spcPct val="200000"/>
              </a:lnSpc>
              <a:spcBef>
                <a:spcPts val="0"/>
              </a:spcBef>
              <a:spcAft>
                <a:spcPts val="0"/>
              </a:spcAft>
              <a:buSzPts val="1800"/>
              <a:buNone/>
            </a:pPr>
            <a:r>
              <a:t/>
            </a:r>
            <a:endParaRPr sz="900">
              <a:solidFill>
                <a:schemeClr val="lt1"/>
              </a:solidFill>
              <a:latin typeface="Times New Roman"/>
              <a:ea typeface="Times New Roman"/>
              <a:cs typeface="Times New Roman"/>
              <a:sym typeface="Times New Roman"/>
            </a:endParaRPr>
          </a:p>
        </p:txBody>
      </p:sp>
      <p:sp>
        <p:nvSpPr>
          <p:cNvPr id="159" name="Google Shape;159;p11"/>
          <p:cNvSpPr txBox="1"/>
          <p:nvPr/>
        </p:nvSpPr>
        <p:spPr>
          <a:xfrm>
            <a:off x="118675" y="4547550"/>
            <a:ext cx="1355100" cy="570895"/>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1500"/>
              </a:spcBef>
              <a:spcAft>
                <a:spcPts val="0"/>
              </a:spcAft>
              <a:buClr>
                <a:srgbClr val="000000"/>
              </a:buClr>
              <a:buSzPts val="900"/>
              <a:buFont typeface="Arial"/>
              <a:buNone/>
            </a:pPr>
            <a:r>
              <a:rPr b="0" i="0" lang="en-US" sz="900" u="none" cap="none" strike="noStrike">
                <a:solidFill>
                  <a:schemeClr val="lt1"/>
                </a:solidFill>
                <a:latin typeface="Roboto"/>
                <a:ea typeface="Roboto"/>
                <a:cs typeface="Roboto"/>
                <a:sym typeface="Roboto"/>
              </a:rPr>
              <a:t>(Stoimenova, 2020)</a:t>
            </a:r>
            <a:r>
              <a:rPr b="0" i="0" lang="en-US" sz="900" u="none" cap="none" strike="noStrike">
                <a:solidFill>
                  <a:srgbClr val="000000"/>
                </a:solidFill>
                <a:latin typeface="Roboto"/>
                <a:ea typeface="Roboto"/>
                <a:cs typeface="Roboto"/>
                <a:sym typeface="Roboto"/>
              </a:rPr>
              <a:t>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12"/>
          <p:cNvPicPr preferRelativeResize="0"/>
          <p:nvPr/>
        </p:nvPicPr>
        <p:blipFill rotWithShape="1">
          <a:blip r:embed="rId3">
            <a:alphaModFix/>
          </a:blip>
          <a:srcRect b="0" l="20004" r="20005" t="0"/>
          <a:stretch/>
        </p:blipFill>
        <p:spPr>
          <a:xfrm>
            <a:off x="-9149" y="-1"/>
            <a:ext cx="4594498" cy="5143501"/>
          </a:xfrm>
          <a:prstGeom prst="rect">
            <a:avLst/>
          </a:prstGeom>
          <a:noFill/>
          <a:ln>
            <a:noFill/>
          </a:ln>
          <a:effectLst>
            <a:outerShdw blurRad="57150" rotWithShape="0" algn="bl" dir="5400000" dist="19050">
              <a:srgbClr val="000000">
                <a:alpha val="49803"/>
              </a:srgbClr>
            </a:outerShdw>
          </a:effectLst>
        </p:spPr>
      </p:pic>
      <p:sp>
        <p:nvSpPr>
          <p:cNvPr id="165" name="Google Shape;165;p12"/>
          <p:cNvSpPr txBox="1"/>
          <p:nvPr>
            <p:ph type="title"/>
          </p:nvPr>
        </p:nvSpPr>
        <p:spPr>
          <a:xfrm>
            <a:off x="265500" y="1830600"/>
            <a:ext cx="4045200" cy="14823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US" sz="3600">
                <a:solidFill>
                  <a:schemeClr val="lt1"/>
                </a:solidFill>
              </a:rPr>
              <a:t>References</a:t>
            </a:r>
            <a:endParaRPr sz="3600">
              <a:solidFill>
                <a:schemeClr val="lt1"/>
              </a:solidFill>
            </a:endParaRPr>
          </a:p>
        </p:txBody>
      </p:sp>
      <p:sp>
        <p:nvSpPr>
          <p:cNvPr id="166" name="Google Shape;166;p12"/>
          <p:cNvSpPr txBox="1"/>
          <p:nvPr>
            <p:ph idx="2" type="body"/>
          </p:nvPr>
        </p:nvSpPr>
        <p:spPr>
          <a:xfrm>
            <a:off x="4731300" y="813200"/>
            <a:ext cx="4045200" cy="3951600"/>
          </a:xfrm>
          <a:prstGeom prst="rect">
            <a:avLst/>
          </a:prstGeom>
          <a:noFill/>
          <a:ln>
            <a:noFill/>
          </a:ln>
        </p:spPr>
        <p:txBody>
          <a:bodyPr anchorCtr="0" anchor="ctr" bIns="91425" lIns="91425" spcFirstLastPara="1" rIns="91425" wrap="square" tIns="91425">
            <a:noAutofit/>
          </a:bodyPr>
          <a:lstStyle/>
          <a:p>
            <a:pPr indent="-457200" lvl="0" marL="457200" rtl="0" algn="l">
              <a:lnSpc>
                <a:spcPct val="200000"/>
              </a:lnSpc>
              <a:spcBef>
                <a:spcPts val="0"/>
              </a:spcBef>
              <a:spcAft>
                <a:spcPts val="0"/>
              </a:spcAft>
              <a:buSzPts val="1800"/>
              <a:buNone/>
            </a:pPr>
            <a:r>
              <a:rPr lang="en-US" sz="900">
                <a:solidFill>
                  <a:schemeClr val="lt1"/>
                </a:solidFill>
                <a:latin typeface="Roboto"/>
                <a:ea typeface="Roboto"/>
                <a:cs typeface="Roboto"/>
                <a:sym typeface="Roboto"/>
              </a:rPr>
              <a:t>Hunger Free Colorado. (2011). Backpack food program starter toolkit. </a:t>
            </a:r>
            <a:r>
              <a:rPr lang="en-US" sz="900" u="sng">
                <a:solidFill>
                  <a:schemeClr val="lt1"/>
                </a:solidFill>
                <a:latin typeface="Roboto"/>
                <a:ea typeface="Roboto"/>
                <a:cs typeface="Roboto"/>
                <a:sym typeface="Roboto"/>
                <a:hlinkClick r:id="rId4">
                  <a:extLst>
                    <a:ext uri="{A12FA001-AC4F-418D-AE19-62706E023703}">
                      <ahyp:hlinkClr val="tx"/>
                    </a:ext>
                  </a:extLst>
                </a:hlinkClick>
              </a:rPr>
              <a:t>https://www.hungerfreecolorado.org/wp-content/uploads/2012/08/HFC-Toolkit-for-Starting-Backpack-Food-Program.pdf</a:t>
            </a:r>
            <a:r>
              <a:rPr lang="en-US" sz="900">
                <a:solidFill>
                  <a:schemeClr val="lt1"/>
                </a:solidFill>
                <a:latin typeface="Roboto"/>
                <a:ea typeface="Roboto"/>
                <a:cs typeface="Roboto"/>
                <a:sym typeface="Roboto"/>
              </a:rPr>
              <a:t> </a:t>
            </a:r>
            <a:endParaRPr sz="900">
              <a:solidFill>
                <a:schemeClr val="lt1"/>
              </a:solidFill>
              <a:latin typeface="Roboto"/>
              <a:ea typeface="Roboto"/>
              <a:cs typeface="Roboto"/>
              <a:sym typeface="Roboto"/>
            </a:endParaRPr>
          </a:p>
          <a:p>
            <a:pPr indent="-457200" lvl="0" marL="457200" rtl="0" algn="l">
              <a:lnSpc>
                <a:spcPct val="200000"/>
              </a:lnSpc>
              <a:spcBef>
                <a:spcPts val="0"/>
              </a:spcBef>
              <a:spcAft>
                <a:spcPts val="0"/>
              </a:spcAft>
              <a:buSzPts val="1800"/>
              <a:buNone/>
            </a:pPr>
            <a:r>
              <a:rPr lang="en-US" sz="900">
                <a:solidFill>
                  <a:schemeClr val="lt1"/>
                </a:solidFill>
                <a:latin typeface="Roboto"/>
                <a:ea typeface="Roboto"/>
                <a:cs typeface="Roboto"/>
                <a:sym typeface="Roboto"/>
              </a:rPr>
              <a:t>Imgorthand. (2018). </a:t>
            </a:r>
            <a:r>
              <a:rPr i="1" lang="en-US" sz="900">
                <a:solidFill>
                  <a:schemeClr val="lt1"/>
                </a:solidFill>
                <a:latin typeface="Roboto"/>
                <a:ea typeface="Roboto"/>
                <a:cs typeface="Roboto"/>
                <a:sym typeface="Roboto"/>
              </a:rPr>
              <a:t>School boys running to school </a:t>
            </a:r>
            <a:r>
              <a:rPr lang="en-US" sz="900">
                <a:solidFill>
                  <a:schemeClr val="lt1"/>
                </a:solidFill>
                <a:latin typeface="Roboto"/>
                <a:ea typeface="Roboto"/>
                <a:cs typeface="Roboto"/>
                <a:sym typeface="Roboto"/>
              </a:rPr>
              <a:t>[Stock Photograph]. istockphoto. </a:t>
            </a:r>
            <a:r>
              <a:rPr lang="en-US" sz="900" u="sng">
                <a:solidFill>
                  <a:schemeClr val="lt1"/>
                </a:solidFill>
                <a:latin typeface="Roboto"/>
                <a:ea typeface="Roboto"/>
                <a:cs typeface="Roboto"/>
                <a:sym typeface="Roboto"/>
                <a:hlinkClick r:id="rId5">
                  <a:extLst>
                    <a:ext uri="{A12FA001-AC4F-418D-AE19-62706E023703}">
                      <ahyp:hlinkClr val="tx"/>
                    </a:ext>
                  </a:extLst>
                </a:hlinkClick>
              </a:rPr>
              <a:t>https://www.istockphoto.com/photo/school-boys-running-to-school-gm956777846-261243232</a:t>
            </a:r>
            <a:endParaRPr sz="900">
              <a:solidFill>
                <a:schemeClr val="lt1"/>
              </a:solidFill>
              <a:latin typeface="Roboto"/>
              <a:ea typeface="Roboto"/>
              <a:cs typeface="Roboto"/>
              <a:sym typeface="Roboto"/>
            </a:endParaRPr>
          </a:p>
          <a:p>
            <a:pPr indent="-457200" lvl="0" marL="457200" rtl="0" algn="l">
              <a:lnSpc>
                <a:spcPct val="200000"/>
              </a:lnSpc>
              <a:spcBef>
                <a:spcPts val="0"/>
              </a:spcBef>
              <a:spcAft>
                <a:spcPts val="0"/>
              </a:spcAft>
              <a:buSzPts val="1800"/>
              <a:buNone/>
            </a:pPr>
            <a:r>
              <a:rPr lang="en-US" sz="900">
                <a:solidFill>
                  <a:schemeClr val="lt1"/>
                </a:solidFill>
              </a:rPr>
              <a:t>Kuczykowski.(2014). </a:t>
            </a:r>
            <a:r>
              <a:rPr i="1" lang="en-US" sz="900">
                <a:solidFill>
                  <a:schemeClr val="lt1"/>
                </a:solidFill>
              </a:rPr>
              <a:t>Crunchy homemade granola bars</a:t>
            </a:r>
            <a:r>
              <a:rPr lang="en-US" sz="900">
                <a:solidFill>
                  <a:schemeClr val="lt1"/>
                </a:solidFill>
              </a:rPr>
              <a:t>. https://unsophisticook.com/homemade-granola-bars/</a:t>
            </a:r>
            <a:endParaRPr sz="900">
              <a:solidFill>
                <a:schemeClr val="lt1"/>
              </a:solidFill>
              <a:latin typeface="Roboto"/>
              <a:ea typeface="Roboto"/>
              <a:cs typeface="Roboto"/>
              <a:sym typeface="Roboto"/>
            </a:endParaRPr>
          </a:p>
          <a:p>
            <a:pPr indent="-457200" lvl="0" marL="457200" rtl="0" algn="l">
              <a:lnSpc>
                <a:spcPct val="200000"/>
              </a:lnSpc>
              <a:spcBef>
                <a:spcPts val="1400"/>
              </a:spcBef>
              <a:spcAft>
                <a:spcPts val="0"/>
              </a:spcAft>
              <a:buSzPts val="1800"/>
              <a:buNone/>
            </a:pPr>
            <a:r>
              <a:rPr lang="en-US" sz="900">
                <a:solidFill>
                  <a:schemeClr val="lt1"/>
                </a:solidFill>
                <a:latin typeface="Roboto"/>
                <a:ea typeface="Roboto"/>
                <a:cs typeface="Roboto"/>
                <a:sym typeface="Roboto"/>
              </a:rPr>
              <a:t>Lanastock. (2020). </a:t>
            </a:r>
            <a:r>
              <a:rPr i="1" lang="en-US" sz="900">
                <a:solidFill>
                  <a:schemeClr val="lt1"/>
                </a:solidFill>
                <a:latin typeface="Roboto"/>
                <a:ea typeface="Roboto"/>
                <a:cs typeface="Roboto"/>
                <a:sym typeface="Roboto"/>
              </a:rPr>
              <a:t>Young female volunteer smiling at camera while packing food and drinks donation into paper bags and box, small group of people working in charitable foundation stock photo</a:t>
            </a:r>
            <a:r>
              <a:rPr lang="en-US" sz="900">
                <a:solidFill>
                  <a:schemeClr val="lt1"/>
                </a:solidFill>
                <a:latin typeface="Roboto"/>
                <a:ea typeface="Roboto"/>
                <a:cs typeface="Roboto"/>
                <a:sym typeface="Roboto"/>
              </a:rPr>
              <a:t> [Stock Photograph]. Istockphoto. https://www.istockphoto.com/photo/young-female-volunteer-smiling-at-camera-while-packing-food-and-drinks-donation-into-gm1277115040-376413574</a:t>
            </a:r>
            <a:endParaRPr sz="900">
              <a:solidFill>
                <a:schemeClr val="lt1"/>
              </a:solidFill>
              <a:latin typeface="Roboto"/>
              <a:ea typeface="Roboto"/>
              <a:cs typeface="Roboto"/>
              <a:sym typeface="Roboto"/>
            </a:endParaRPr>
          </a:p>
          <a:p>
            <a:pPr indent="-457200" lvl="0" marL="457200" rtl="0" algn="l">
              <a:lnSpc>
                <a:spcPct val="200000"/>
              </a:lnSpc>
              <a:spcBef>
                <a:spcPts val="0"/>
              </a:spcBef>
              <a:spcAft>
                <a:spcPts val="0"/>
              </a:spcAft>
              <a:buSzPts val="1800"/>
              <a:buNone/>
            </a:pPr>
            <a:r>
              <a:t/>
            </a:r>
            <a:endParaRPr sz="900">
              <a:solidFill>
                <a:srgbClr val="000000"/>
              </a:solidFill>
            </a:endParaRPr>
          </a:p>
          <a:p>
            <a:pPr indent="-457200" lvl="0" marL="457200" rtl="0" algn="l">
              <a:lnSpc>
                <a:spcPct val="200000"/>
              </a:lnSpc>
              <a:spcBef>
                <a:spcPts val="0"/>
              </a:spcBef>
              <a:spcAft>
                <a:spcPts val="0"/>
              </a:spcAft>
              <a:buSzPts val="1800"/>
              <a:buNone/>
            </a:pPr>
            <a:r>
              <a:t/>
            </a:r>
            <a:endParaRPr sz="800">
              <a:solidFill>
                <a:srgbClr val="000000"/>
              </a:solidFill>
              <a:latin typeface="Times New Roman"/>
              <a:ea typeface="Times New Roman"/>
              <a:cs typeface="Times New Roman"/>
              <a:sym typeface="Times New Roman"/>
            </a:endParaRPr>
          </a:p>
          <a:p>
            <a:pPr indent="0" lvl="0" marL="0" rtl="0" algn="l">
              <a:lnSpc>
                <a:spcPct val="200000"/>
              </a:lnSpc>
              <a:spcBef>
                <a:spcPts val="0"/>
              </a:spcBef>
              <a:spcAft>
                <a:spcPts val="0"/>
              </a:spcAft>
              <a:buSzPts val="1800"/>
              <a:buNone/>
            </a:pPr>
            <a:r>
              <a:t/>
            </a:r>
            <a:endParaRPr sz="800"/>
          </a:p>
        </p:txBody>
      </p:sp>
      <p:sp>
        <p:nvSpPr>
          <p:cNvPr id="167" name="Google Shape;167;p12"/>
          <p:cNvSpPr txBox="1"/>
          <p:nvPr/>
        </p:nvSpPr>
        <p:spPr>
          <a:xfrm>
            <a:off x="129561" y="4427671"/>
            <a:ext cx="1355100" cy="570895"/>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1500"/>
              </a:spcBef>
              <a:spcAft>
                <a:spcPts val="0"/>
              </a:spcAft>
              <a:buClr>
                <a:srgbClr val="000000"/>
              </a:buClr>
              <a:buSzPts val="900"/>
              <a:buFont typeface="Arial"/>
              <a:buNone/>
            </a:pPr>
            <a:r>
              <a:rPr b="0" i="0" lang="en-US" sz="900" u="none" cap="none" strike="noStrike">
                <a:solidFill>
                  <a:schemeClr val="lt1"/>
                </a:solidFill>
                <a:latin typeface="Roboto"/>
                <a:ea typeface="Roboto"/>
                <a:cs typeface="Roboto"/>
                <a:sym typeface="Roboto"/>
              </a:rPr>
              <a:t>(Stoimenova, 2020)</a:t>
            </a:r>
            <a:r>
              <a:rPr b="0" i="0" lang="en-US" sz="900" u="none" cap="none" strike="noStrike">
                <a:solidFill>
                  <a:srgbClr val="000000"/>
                </a:solidFill>
                <a:latin typeface="Roboto"/>
                <a:ea typeface="Roboto"/>
                <a:cs typeface="Roboto"/>
                <a:sym typeface="Roboto"/>
              </a:rPr>
              <a:t>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13"/>
          <p:cNvPicPr preferRelativeResize="0"/>
          <p:nvPr/>
        </p:nvPicPr>
        <p:blipFill rotWithShape="1">
          <a:blip r:embed="rId3">
            <a:alphaModFix/>
          </a:blip>
          <a:srcRect b="0" l="20004" r="20005" t="0"/>
          <a:stretch/>
        </p:blipFill>
        <p:spPr>
          <a:xfrm>
            <a:off x="-9149" y="-1"/>
            <a:ext cx="4594498" cy="5143501"/>
          </a:xfrm>
          <a:prstGeom prst="rect">
            <a:avLst/>
          </a:prstGeom>
          <a:noFill/>
          <a:ln>
            <a:noFill/>
          </a:ln>
          <a:effectLst>
            <a:outerShdw blurRad="57150" rotWithShape="0" algn="bl" dir="5400000" dist="19050">
              <a:srgbClr val="000000">
                <a:alpha val="49803"/>
              </a:srgbClr>
            </a:outerShdw>
          </a:effectLst>
        </p:spPr>
      </p:pic>
      <p:sp>
        <p:nvSpPr>
          <p:cNvPr id="173" name="Google Shape;173;p13"/>
          <p:cNvSpPr txBox="1"/>
          <p:nvPr>
            <p:ph type="title"/>
          </p:nvPr>
        </p:nvSpPr>
        <p:spPr>
          <a:xfrm>
            <a:off x="265500" y="1830600"/>
            <a:ext cx="4045200" cy="14823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US" sz="3600">
                <a:solidFill>
                  <a:schemeClr val="lt1"/>
                </a:solidFill>
              </a:rPr>
              <a:t>References</a:t>
            </a:r>
            <a:endParaRPr sz="3600">
              <a:solidFill>
                <a:schemeClr val="lt1"/>
              </a:solidFill>
            </a:endParaRPr>
          </a:p>
        </p:txBody>
      </p:sp>
      <p:sp>
        <p:nvSpPr>
          <p:cNvPr id="174" name="Google Shape;174;p13"/>
          <p:cNvSpPr txBox="1"/>
          <p:nvPr>
            <p:ph idx="2" type="body"/>
          </p:nvPr>
        </p:nvSpPr>
        <p:spPr>
          <a:xfrm>
            <a:off x="4731300" y="813200"/>
            <a:ext cx="4045200" cy="3951600"/>
          </a:xfrm>
          <a:prstGeom prst="rect">
            <a:avLst/>
          </a:prstGeom>
          <a:noFill/>
          <a:ln>
            <a:noFill/>
          </a:ln>
        </p:spPr>
        <p:txBody>
          <a:bodyPr anchorCtr="0" anchor="ctr" bIns="91425" lIns="91425" spcFirstLastPara="1" rIns="91425" wrap="square" tIns="91425">
            <a:noAutofit/>
          </a:bodyPr>
          <a:lstStyle/>
          <a:p>
            <a:pPr indent="-457200" lvl="0" marL="457200" rtl="0" algn="l">
              <a:lnSpc>
                <a:spcPct val="200000"/>
              </a:lnSpc>
              <a:spcBef>
                <a:spcPts val="1400"/>
              </a:spcBef>
              <a:spcAft>
                <a:spcPts val="0"/>
              </a:spcAft>
              <a:buSzPts val="1800"/>
              <a:buNone/>
            </a:pPr>
            <a:r>
              <a:rPr lang="en-US" sz="900">
                <a:solidFill>
                  <a:schemeClr val="lt1"/>
                </a:solidFill>
                <a:latin typeface="Roboto"/>
                <a:ea typeface="Roboto"/>
                <a:cs typeface="Roboto"/>
                <a:sym typeface="Roboto"/>
              </a:rPr>
              <a:t>Masters, T. (2021). </a:t>
            </a:r>
            <a:r>
              <a:rPr i="1" lang="en-US" sz="900">
                <a:solidFill>
                  <a:schemeClr val="lt1"/>
                </a:solidFill>
                <a:latin typeface="Roboto"/>
                <a:ea typeface="Roboto"/>
                <a:cs typeface="Roboto"/>
                <a:sym typeface="Roboto"/>
              </a:rPr>
              <a:t>A row of brown bags against a blackboard </a:t>
            </a:r>
            <a:r>
              <a:rPr lang="en-US" sz="900">
                <a:solidFill>
                  <a:schemeClr val="lt1"/>
                </a:solidFill>
                <a:latin typeface="Roboto"/>
                <a:ea typeface="Roboto"/>
                <a:cs typeface="Roboto"/>
                <a:sym typeface="Roboto"/>
              </a:rPr>
              <a:t>[Stock Photograph]. istockphoto. </a:t>
            </a:r>
            <a:r>
              <a:rPr lang="en-US" sz="900" u="sng">
                <a:solidFill>
                  <a:schemeClr val="lt1"/>
                </a:solidFill>
                <a:latin typeface="Roboto"/>
                <a:ea typeface="Roboto"/>
                <a:cs typeface="Roboto"/>
                <a:sym typeface="Roboto"/>
                <a:hlinkClick r:id="rId4">
                  <a:extLst>
                    <a:ext uri="{A12FA001-AC4F-418D-AE19-62706E023703}">
                      <ahyp:hlinkClr val="tx"/>
                    </a:ext>
                  </a:extLst>
                </a:hlinkClick>
              </a:rPr>
              <a:t>https://www.shutterstock.com/search/brown+bag+lunch</a:t>
            </a:r>
            <a:endParaRPr sz="900" u="sng">
              <a:solidFill>
                <a:schemeClr val="lt1"/>
              </a:solidFill>
              <a:latin typeface="Roboto"/>
              <a:ea typeface="Roboto"/>
              <a:cs typeface="Roboto"/>
              <a:sym typeface="Roboto"/>
            </a:endParaRPr>
          </a:p>
          <a:p>
            <a:pPr indent="-457200" lvl="0" marL="457200" rtl="0" algn="l">
              <a:lnSpc>
                <a:spcPct val="200000"/>
              </a:lnSpc>
              <a:spcBef>
                <a:spcPts val="1400"/>
              </a:spcBef>
              <a:spcAft>
                <a:spcPts val="0"/>
              </a:spcAft>
              <a:buSzPts val="1800"/>
              <a:buNone/>
            </a:pPr>
            <a:r>
              <a:rPr lang="en-US" sz="800">
                <a:solidFill>
                  <a:schemeClr val="lt1"/>
                </a:solidFill>
              </a:rPr>
              <a:t>Om, A. (2013). </a:t>
            </a:r>
            <a:r>
              <a:rPr i="1" lang="en-US" sz="900">
                <a:solidFill>
                  <a:schemeClr val="lt1"/>
                </a:solidFill>
                <a:latin typeface="Arial"/>
                <a:ea typeface="Arial"/>
                <a:cs typeface="Arial"/>
                <a:sym typeface="Arial"/>
              </a:rPr>
              <a:t>Happy children eating apple stock photo </a:t>
            </a:r>
            <a:r>
              <a:rPr lang="en-US" sz="900">
                <a:solidFill>
                  <a:schemeClr val="lt1"/>
                </a:solidFill>
                <a:latin typeface="Arial"/>
                <a:ea typeface="Arial"/>
                <a:cs typeface="Arial"/>
                <a:sym typeface="Arial"/>
              </a:rPr>
              <a:t>[Stock Photograph]. istockphoto. https://www.istockphoto.com/photo/happy-children-eating-apple-gm177783081-24309654</a:t>
            </a:r>
            <a:endParaRPr sz="900">
              <a:solidFill>
                <a:schemeClr val="lt1"/>
              </a:solidFill>
              <a:latin typeface="Roboto"/>
              <a:ea typeface="Roboto"/>
              <a:cs typeface="Roboto"/>
              <a:sym typeface="Roboto"/>
            </a:endParaRPr>
          </a:p>
          <a:p>
            <a:pPr indent="-457200" lvl="0" marL="457200" rtl="0" algn="l">
              <a:lnSpc>
                <a:spcPct val="200000"/>
              </a:lnSpc>
              <a:spcBef>
                <a:spcPts val="1400"/>
              </a:spcBef>
              <a:spcAft>
                <a:spcPts val="0"/>
              </a:spcAft>
              <a:buSzPts val="1800"/>
              <a:buNone/>
            </a:pPr>
            <a:r>
              <a:rPr lang="en-US" sz="900">
                <a:solidFill>
                  <a:schemeClr val="lt1"/>
                </a:solidFill>
                <a:latin typeface="Roboto"/>
                <a:ea typeface="Roboto"/>
                <a:cs typeface="Roboto"/>
                <a:sym typeface="Roboto"/>
              </a:rPr>
              <a:t>Ridofranz. (2018). </a:t>
            </a:r>
            <a:r>
              <a:rPr i="1" lang="en-US" sz="900">
                <a:solidFill>
                  <a:schemeClr val="lt1"/>
                </a:solidFill>
                <a:latin typeface="Roboto"/>
                <a:ea typeface="Roboto"/>
                <a:cs typeface="Roboto"/>
                <a:sym typeface="Roboto"/>
              </a:rPr>
              <a:t>Smiling hispanic boy at school </a:t>
            </a:r>
            <a:r>
              <a:rPr lang="en-US" sz="900">
                <a:solidFill>
                  <a:schemeClr val="lt1"/>
                </a:solidFill>
                <a:latin typeface="Roboto"/>
                <a:ea typeface="Roboto"/>
                <a:cs typeface="Roboto"/>
                <a:sym typeface="Roboto"/>
              </a:rPr>
              <a:t>[Stock Photograph]. istockphoto. </a:t>
            </a:r>
            <a:r>
              <a:rPr lang="en-US" sz="900" u="sng">
                <a:solidFill>
                  <a:schemeClr val="lt1"/>
                </a:solidFill>
                <a:latin typeface="Roboto"/>
                <a:ea typeface="Roboto"/>
                <a:cs typeface="Roboto"/>
                <a:sym typeface="Roboto"/>
                <a:hlinkClick r:id="rId5">
                  <a:extLst>
                    <a:ext uri="{A12FA001-AC4F-418D-AE19-62706E023703}">
                      <ahyp:hlinkClr val="tx"/>
                    </a:ext>
                  </a:extLst>
                </a:hlinkClick>
              </a:rPr>
              <a:t>https://www.istockphoto.com/photo/smiling-hispanic-boy-at-school-gm950604178-259470211</a:t>
            </a:r>
            <a:endParaRPr sz="900">
              <a:solidFill>
                <a:schemeClr val="lt1"/>
              </a:solidFill>
              <a:latin typeface="Roboto"/>
              <a:ea typeface="Roboto"/>
              <a:cs typeface="Roboto"/>
              <a:sym typeface="Roboto"/>
            </a:endParaRPr>
          </a:p>
          <a:p>
            <a:pPr indent="-457200" lvl="0" marL="457200" rtl="0" algn="l">
              <a:lnSpc>
                <a:spcPct val="200000"/>
              </a:lnSpc>
              <a:spcBef>
                <a:spcPts val="0"/>
              </a:spcBef>
              <a:spcAft>
                <a:spcPts val="0"/>
              </a:spcAft>
              <a:buSzPts val="1800"/>
              <a:buNone/>
            </a:pPr>
            <a:r>
              <a:rPr lang="en-US" sz="900">
                <a:solidFill>
                  <a:schemeClr val="lt1"/>
                </a:solidFill>
                <a:latin typeface="Roboto"/>
                <a:ea typeface="Roboto"/>
                <a:cs typeface="Roboto"/>
                <a:sym typeface="Roboto"/>
              </a:rPr>
              <a:t>Sasiistock. (2018). </a:t>
            </a:r>
            <a:r>
              <a:rPr i="1" lang="en-US" sz="900">
                <a:solidFill>
                  <a:schemeClr val="lt1"/>
                </a:solidFill>
                <a:latin typeface="Roboto"/>
                <a:ea typeface="Roboto"/>
                <a:cs typeface="Roboto"/>
                <a:sym typeface="Roboto"/>
              </a:rPr>
              <a:t>Cute asian child girl with backpack running and going to school stock photo</a:t>
            </a:r>
            <a:r>
              <a:rPr lang="en-US" sz="900">
                <a:solidFill>
                  <a:schemeClr val="lt1"/>
                </a:solidFill>
                <a:latin typeface="Roboto"/>
                <a:ea typeface="Roboto"/>
                <a:cs typeface="Roboto"/>
                <a:sym typeface="Roboto"/>
              </a:rPr>
              <a:t> [Stock Photograph]. istockphoto. https://www.istockphoto.com/photo/cute-asian-child-girl-with-backpack-running-and-going-to-school-gm1016971486-273538954</a:t>
            </a:r>
            <a:endParaRPr sz="900">
              <a:solidFill>
                <a:schemeClr val="lt1"/>
              </a:solidFill>
              <a:latin typeface="Roboto"/>
              <a:ea typeface="Roboto"/>
              <a:cs typeface="Roboto"/>
              <a:sym typeface="Roboto"/>
            </a:endParaRPr>
          </a:p>
          <a:p>
            <a:pPr indent="-457200" lvl="0" marL="457200" rtl="0" algn="l">
              <a:lnSpc>
                <a:spcPct val="200000"/>
              </a:lnSpc>
              <a:spcBef>
                <a:spcPts val="0"/>
              </a:spcBef>
              <a:spcAft>
                <a:spcPts val="0"/>
              </a:spcAft>
              <a:buSzPts val="1800"/>
              <a:buNone/>
            </a:pPr>
            <a:r>
              <a:t/>
            </a:r>
            <a:endParaRPr sz="900">
              <a:solidFill>
                <a:srgbClr val="000000"/>
              </a:solidFill>
            </a:endParaRPr>
          </a:p>
          <a:p>
            <a:pPr indent="-457200" lvl="0" marL="457200" rtl="0" algn="l">
              <a:lnSpc>
                <a:spcPct val="200000"/>
              </a:lnSpc>
              <a:spcBef>
                <a:spcPts val="0"/>
              </a:spcBef>
              <a:spcAft>
                <a:spcPts val="0"/>
              </a:spcAft>
              <a:buSzPts val="1800"/>
              <a:buNone/>
            </a:pPr>
            <a:r>
              <a:t/>
            </a:r>
            <a:endParaRPr sz="800">
              <a:solidFill>
                <a:srgbClr val="000000"/>
              </a:solidFill>
              <a:latin typeface="Times New Roman"/>
              <a:ea typeface="Times New Roman"/>
              <a:cs typeface="Times New Roman"/>
              <a:sym typeface="Times New Roman"/>
            </a:endParaRPr>
          </a:p>
          <a:p>
            <a:pPr indent="0" lvl="0" marL="0" rtl="0" algn="l">
              <a:lnSpc>
                <a:spcPct val="200000"/>
              </a:lnSpc>
              <a:spcBef>
                <a:spcPts val="0"/>
              </a:spcBef>
              <a:spcAft>
                <a:spcPts val="0"/>
              </a:spcAft>
              <a:buSzPts val="1800"/>
              <a:buNone/>
            </a:pPr>
            <a:r>
              <a:t/>
            </a:r>
            <a:endParaRPr sz="800"/>
          </a:p>
        </p:txBody>
      </p:sp>
      <p:sp>
        <p:nvSpPr>
          <p:cNvPr id="175" name="Google Shape;175;p13"/>
          <p:cNvSpPr txBox="1"/>
          <p:nvPr/>
        </p:nvSpPr>
        <p:spPr>
          <a:xfrm>
            <a:off x="129561" y="4427671"/>
            <a:ext cx="1355100" cy="570895"/>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1500"/>
              </a:spcBef>
              <a:spcAft>
                <a:spcPts val="0"/>
              </a:spcAft>
              <a:buClr>
                <a:srgbClr val="000000"/>
              </a:buClr>
              <a:buSzPts val="900"/>
              <a:buFont typeface="Arial"/>
              <a:buNone/>
            </a:pPr>
            <a:r>
              <a:rPr b="0" i="0" lang="en-US" sz="900" u="none" cap="none" strike="noStrike">
                <a:solidFill>
                  <a:schemeClr val="lt1"/>
                </a:solidFill>
                <a:latin typeface="Roboto"/>
                <a:ea typeface="Roboto"/>
                <a:cs typeface="Roboto"/>
                <a:sym typeface="Roboto"/>
              </a:rPr>
              <a:t>(Stoimenova, 2020)</a:t>
            </a:r>
            <a:r>
              <a:rPr b="0" i="0" lang="en-US" sz="900" u="none" cap="none" strike="noStrike">
                <a:solidFill>
                  <a:srgbClr val="000000"/>
                </a:solidFill>
                <a:latin typeface="Roboto"/>
                <a:ea typeface="Roboto"/>
                <a:cs typeface="Roboto"/>
                <a:sym typeface="Roboto"/>
              </a:rPr>
              <a:t>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14"/>
          <p:cNvPicPr preferRelativeResize="0"/>
          <p:nvPr/>
        </p:nvPicPr>
        <p:blipFill rotWithShape="1">
          <a:blip r:embed="rId3">
            <a:alphaModFix/>
          </a:blip>
          <a:srcRect b="0" l="20004" r="20005" t="0"/>
          <a:stretch/>
        </p:blipFill>
        <p:spPr>
          <a:xfrm>
            <a:off x="-9149" y="-1"/>
            <a:ext cx="4594498" cy="5143501"/>
          </a:xfrm>
          <a:prstGeom prst="rect">
            <a:avLst/>
          </a:prstGeom>
          <a:noFill/>
          <a:ln>
            <a:noFill/>
          </a:ln>
          <a:effectLst>
            <a:outerShdw blurRad="57150" rotWithShape="0" algn="bl" dir="5400000" dist="19050">
              <a:srgbClr val="000000">
                <a:alpha val="49803"/>
              </a:srgbClr>
            </a:outerShdw>
          </a:effectLst>
        </p:spPr>
      </p:pic>
      <p:sp>
        <p:nvSpPr>
          <p:cNvPr id="181" name="Google Shape;181;p14"/>
          <p:cNvSpPr txBox="1"/>
          <p:nvPr>
            <p:ph type="title"/>
          </p:nvPr>
        </p:nvSpPr>
        <p:spPr>
          <a:xfrm>
            <a:off x="265500" y="1830600"/>
            <a:ext cx="4045200" cy="14823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US" sz="3600">
                <a:solidFill>
                  <a:schemeClr val="lt1"/>
                </a:solidFill>
              </a:rPr>
              <a:t>References</a:t>
            </a:r>
            <a:endParaRPr sz="3600">
              <a:solidFill>
                <a:schemeClr val="lt1"/>
              </a:solidFill>
            </a:endParaRPr>
          </a:p>
        </p:txBody>
      </p:sp>
      <p:sp>
        <p:nvSpPr>
          <p:cNvPr id="182" name="Google Shape;182;p14"/>
          <p:cNvSpPr txBox="1"/>
          <p:nvPr>
            <p:ph idx="2" type="body"/>
          </p:nvPr>
        </p:nvSpPr>
        <p:spPr>
          <a:xfrm>
            <a:off x="4731300" y="813200"/>
            <a:ext cx="4045200" cy="3951600"/>
          </a:xfrm>
          <a:prstGeom prst="rect">
            <a:avLst/>
          </a:prstGeom>
          <a:noFill/>
          <a:ln>
            <a:noFill/>
          </a:ln>
        </p:spPr>
        <p:txBody>
          <a:bodyPr anchorCtr="0" anchor="ctr" bIns="91425" lIns="91425" spcFirstLastPara="1" rIns="91425" wrap="square" tIns="91425">
            <a:noAutofit/>
          </a:bodyPr>
          <a:lstStyle/>
          <a:p>
            <a:pPr indent="-457200" lvl="0" marL="457200" rtl="0" algn="l">
              <a:lnSpc>
                <a:spcPct val="200000"/>
              </a:lnSpc>
              <a:spcBef>
                <a:spcPts val="1400"/>
              </a:spcBef>
              <a:spcAft>
                <a:spcPts val="0"/>
              </a:spcAft>
              <a:buSzPts val="1800"/>
              <a:buNone/>
            </a:pPr>
            <a:r>
              <a:rPr lang="en-US" sz="900"/>
              <a:t>Statistics Canada. (2020). </a:t>
            </a:r>
            <a:r>
              <a:rPr i="1" lang="en-US" sz="900"/>
              <a:t>Household </a:t>
            </a:r>
            <a:r>
              <a:rPr i="1" lang="en-US" sz="900">
                <a:solidFill>
                  <a:schemeClr val="lt1"/>
                </a:solidFill>
              </a:rPr>
              <a:t>food insecurity, 2017/18. </a:t>
            </a:r>
            <a:r>
              <a:rPr lang="en-US" sz="900" u="sng">
                <a:solidFill>
                  <a:schemeClr val="lt1"/>
                </a:solidFill>
                <a:hlinkClick r:id="rId4">
                  <a:extLst>
                    <a:ext uri="{A12FA001-AC4F-418D-AE19-62706E023703}">
                      <ahyp:hlinkClr val="tx"/>
                    </a:ext>
                  </a:extLst>
                </a:hlinkClick>
              </a:rPr>
              <a:t>https://www150.statcan.gc.ca/n1/pub/82-625-x/2020001/article/00001-eng.htm</a:t>
            </a:r>
            <a:endParaRPr sz="900">
              <a:solidFill>
                <a:schemeClr val="lt1"/>
              </a:solidFill>
              <a:latin typeface="Roboto"/>
              <a:ea typeface="Roboto"/>
              <a:cs typeface="Roboto"/>
              <a:sym typeface="Roboto"/>
            </a:endParaRPr>
          </a:p>
          <a:p>
            <a:pPr indent="-457200" lvl="0" marL="457200" rtl="0" algn="l">
              <a:lnSpc>
                <a:spcPct val="200000"/>
              </a:lnSpc>
              <a:spcBef>
                <a:spcPts val="1400"/>
              </a:spcBef>
              <a:spcAft>
                <a:spcPts val="0"/>
              </a:spcAft>
              <a:buSzPts val="1800"/>
              <a:buNone/>
            </a:pPr>
            <a:r>
              <a:rPr lang="en-US" sz="900">
                <a:solidFill>
                  <a:schemeClr val="lt1"/>
                </a:solidFill>
                <a:latin typeface="Roboto"/>
                <a:ea typeface="Roboto"/>
                <a:cs typeface="Roboto"/>
                <a:sym typeface="Roboto"/>
              </a:rPr>
              <a:t>Stoimenova, V. (2020). </a:t>
            </a:r>
            <a:r>
              <a:rPr i="1" lang="en-US" sz="900">
                <a:solidFill>
                  <a:schemeClr val="lt1"/>
                </a:solidFill>
                <a:latin typeface="Roboto"/>
                <a:ea typeface="Roboto"/>
                <a:cs typeface="Roboto"/>
                <a:sym typeface="Roboto"/>
              </a:rPr>
              <a:t>Father and son going to kindergarten </a:t>
            </a:r>
            <a:r>
              <a:rPr lang="en-US" sz="900">
                <a:solidFill>
                  <a:schemeClr val="lt1"/>
                </a:solidFill>
                <a:latin typeface="Roboto"/>
                <a:ea typeface="Roboto"/>
                <a:cs typeface="Roboto"/>
                <a:sym typeface="Roboto"/>
              </a:rPr>
              <a:t>[Stock Photograph]. istockphoto. </a:t>
            </a:r>
            <a:r>
              <a:rPr lang="en-US" sz="900" u="sng">
                <a:solidFill>
                  <a:schemeClr val="lt1"/>
                </a:solidFill>
                <a:latin typeface="Roboto"/>
                <a:ea typeface="Roboto"/>
                <a:cs typeface="Roboto"/>
                <a:sym typeface="Roboto"/>
                <a:hlinkClick r:id="rId5">
                  <a:extLst>
                    <a:ext uri="{A12FA001-AC4F-418D-AE19-62706E023703}">
                      <ahyp:hlinkClr val="tx"/>
                    </a:ext>
                  </a:extLst>
                </a:hlinkClick>
              </a:rPr>
              <a:t>https://www.istockphoto.com/photo/father-and-son-going-to-kindergarten-gm1220581522-357463159</a:t>
            </a:r>
            <a:r>
              <a:rPr lang="en-US" sz="900">
                <a:solidFill>
                  <a:schemeClr val="lt1"/>
                </a:solidFill>
                <a:latin typeface="Roboto"/>
                <a:ea typeface="Roboto"/>
                <a:cs typeface="Roboto"/>
                <a:sym typeface="Roboto"/>
              </a:rPr>
              <a:t> </a:t>
            </a:r>
            <a:endParaRPr/>
          </a:p>
          <a:p>
            <a:pPr indent="-457200" lvl="0" marL="457200" rtl="0" algn="l">
              <a:lnSpc>
                <a:spcPct val="200000"/>
              </a:lnSpc>
              <a:spcBef>
                <a:spcPts val="1400"/>
              </a:spcBef>
              <a:spcAft>
                <a:spcPts val="0"/>
              </a:spcAft>
              <a:buSzPts val="1800"/>
              <a:buNone/>
            </a:pPr>
            <a:r>
              <a:rPr lang="en-US" sz="900">
                <a:solidFill>
                  <a:schemeClr val="lt1"/>
                </a:solidFill>
              </a:rPr>
              <a:t>Wyonch, R., &amp; Sullivan, A. (2019). </a:t>
            </a:r>
            <a:r>
              <a:rPr i="1" lang="en-US" sz="900">
                <a:solidFill>
                  <a:schemeClr val="lt1"/>
                </a:solidFill>
              </a:rPr>
              <a:t>Health and grades: Nutrition programs for kids in </a:t>
            </a:r>
            <a:r>
              <a:rPr i="1" lang="en-US" sz="900"/>
              <a:t>Canada.</a:t>
            </a:r>
            <a:r>
              <a:rPr lang="en-US" sz="900"/>
              <a:t> C.D. Howe Institute.</a:t>
            </a:r>
            <a:endParaRPr/>
          </a:p>
          <a:p>
            <a:pPr indent="-457200" lvl="0" marL="457200" rtl="0" algn="l">
              <a:lnSpc>
                <a:spcPct val="200000"/>
              </a:lnSpc>
              <a:spcBef>
                <a:spcPts val="1400"/>
              </a:spcBef>
              <a:spcAft>
                <a:spcPts val="0"/>
              </a:spcAft>
              <a:buSzPts val="1800"/>
              <a:buNone/>
            </a:pPr>
            <a:r>
              <a:t/>
            </a:r>
            <a:endParaRPr sz="900">
              <a:solidFill>
                <a:schemeClr val="lt1"/>
              </a:solidFill>
              <a:latin typeface="Roboto"/>
              <a:ea typeface="Roboto"/>
              <a:cs typeface="Roboto"/>
              <a:sym typeface="Roboto"/>
            </a:endParaRPr>
          </a:p>
          <a:p>
            <a:pPr indent="-457200" lvl="0" marL="457200" rtl="0" algn="l">
              <a:lnSpc>
                <a:spcPct val="200000"/>
              </a:lnSpc>
              <a:spcBef>
                <a:spcPts val="0"/>
              </a:spcBef>
              <a:spcAft>
                <a:spcPts val="0"/>
              </a:spcAft>
              <a:buSzPts val="1800"/>
              <a:buNone/>
            </a:pPr>
            <a:r>
              <a:t/>
            </a:r>
            <a:endParaRPr sz="900">
              <a:solidFill>
                <a:srgbClr val="000000"/>
              </a:solidFill>
            </a:endParaRPr>
          </a:p>
          <a:p>
            <a:pPr indent="-457200" lvl="0" marL="457200" rtl="0" algn="l">
              <a:lnSpc>
                <a:spcPct val="200000"/>
              </a:lnSpc>
              <a:spcBef>
                <a:spcPts val="0"/>
              </a:spcBef>
              <a:spcAft>
                <a:spcPts val="0"/>
              </a:spcAft>
              <a:buSzPts val="1800"/>
              <a:buNone/>
            </a:pPr>
            <a:r>
              <a:t/>
            </a:r>
            <a:endParaRPr sz="800">
              <a:solidFill>
                <a:srgbClr val="000000"/>
              </a:solidFill>
              <a:latin typeface="Times New Roman"/>
              <a:ea typeface="Times New Roman"/>
              <a:cs typeface="Times New Roman"/>
              <a:sym typeface="Times New Roman"/>
            </a:endParaRPr>
          </a:p>
          <a:p>
            <a:pPr indent="0" lvl="0" marL="0" rtl="0" algn="l">
              <a:lnSpc>
                <a:spcPct val="200000"/>
              </a:lnSpc>
              <a:spcBef>
                <a:spcPts val="0"/>
              </a:spcBef>
              <a:spcAft>
                <a:spcPts val="0"/>
              </a:spcAft>
              <a:buSzPts val="1800"/>
              <a:buNone/>
            </a:pPr>
            <a:r>
              <a:t/>
            </a:r>
            <a:endParaRPr sz="800"/>
          </a:p>
        </p:txBody>
      </p:sp>
      <p:sp>
        <p:nvSpPr>
          <p:cNvPr id="183" name="Google Shape;183;p14"/>
          <p:cNvSpPr txBox="1"/>
          <p:nvPr/>
        </p:nvSpPr>
        <p:spPr>
          <a:xfrm>
            <a:off x="129561" y="4427671"/>
            <a:ext cx="1355100" cy="570895"/>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1500"/>
              </a:spcBef>
              <a:spcAft>
                <a:spcPts val="0"/>
              </a:spcAft>
              <a:buClr>
                <a:srgbClr val="000000"/>
              </a:buClr>
              <a:buSzPts val="900"/>
              <a:buFont typeface="Arial"/>
              <a:buNone/>
            </a:pPr>
            <a:r>
              <a:rPr b="0" i="0" lang="en-US" sz="900" u="none" cap="none" strike="noStrike">
                <a:solidFill>
                  <a:schemeClr val="lt1"/>
                </a:solidFill>
                <a:latin typeface="Roboto"/>
                <a:ea typeface="Roboto"/>
                <a:cs typeface="Roboto"/>
                <a:sym typeface="Roboto"/>
              </a:rPr>
              <a:t>(Stoimenova, 2020)</a:t>
            </a:r>
            <a:r>
              <a:rPr b="0" i="0" lang="en-US" sz="900" u="none" cap="none" strike="noStrike">
                <a:solidFill>
                  <a:srgbClr val="000000"/>
                </a:solidFill>
                <a:latin typeface="Roboto"/>
                <a:ea typeface="Roboto"/>
                <a:cs typeface="Roboto"/>
                <a:sym typeface="Roboto"/>
              </a:rPr>
              <a:t>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2"/>
          <p:cNvPicPr preferRelativeResize="0"/>
          <p:nvPr/>
        </p:nvPicPr>
        <p:blipFill rotWithShape="1">
          <a:blip r:embed="rId3">
            <a:alphaModFix/>
          </a:blip>
          <a:srcRect b="0" l="20223" r="20222" t="0"/>
          <a:stretch/>
        </p:blipFill>
        <p:spPr>
          <a:xfrm>
            <a:off x="-9150" y="0"/>
            <a:ext cx="4594498" cy="5143501"/>
          </a:xfrm>
          <a:prstGeom prst="rect">
            <a:avLst/>
          </a:prstGeom>
          <a:noFill/>
          <a:ln>
            <a:noFill/>
          </a:ln>
          <a:effectLst>
            <a:outerShdw blurRad="57150" rotWithShape="0" algn="bl" dir="5400000" dist="19050">
              <a:srgbClr val="000000">
                <a:alpha val="49803"/>
              </a:srgbClr>
            </a:outerShdw>
          </a:effectLst>
        </p:spPr>
      </p:pic>
      <p:sp>
        <p:nvSpPr>
          <p:cNvPr id="77" name="Google Shape;77;p2"/>
          <p:cNvSpPr txBox="1"/>
          <p:nvPr>
            <p:ph type="title"/>
          </p:nvPr>
        </p:nvSpPr>
        <p:spPr>
          <a:xfrm>
            <a:off x="184200" y="1830600"/>
            <a:ext cx="4045200" cy="1482300"/>
          </a:xfrm>
          <a:prstGeom prst="rect">
            <a:avLst/>
          </a:prstGeom>
          <a:noFill/>
          <a:ln>
            <a:noFill/>
          </a:ln>
          <a:effectLst>
            <a:outerShdw blurRad="57150" rotWithShape="0" algn="bl" dir="5400000" dist="19050">
              <a:srgbClr val="000000">
                <a:alpha val="71764"/>
              </a:srgbClr>
            </a:outerShdw>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US" sz="3600">
                <a:solidFill>
                  <a:schemeClr val="lt1"/>
                </a:solidFill>
              </a:rPr>
              <a:t>Outline</a:t>
            </a:r>
            <a:endParaRPr sz="1400">
              <a:solidFill>
                <a:srgbClr val="000000"/>
              </a:solidFill>
            </a:endParaRPr>
          </a:p>
          <a:p>
            <a:pPr indent="0" lvl="0" marL="0" rtl="0" algn="l">
              <a:lnSpc>
                <a:spcPct val="100000"/>
              </a:lnSpc>
              <a:spcBef>
                <a:spcPts val="0"/>
              </a:spcBef>
              <a:spcAft>
                <a:spcPts val="0"/>
              </a:spcAft>
              <a:buSzPts val="4200"/>
              <a:buNone/>
            </a:pPr>
            <a:r>
              <a:t/>
            </a:r>
            <a:endParaRPr sz="3600">
              <a:solidFill>
                <a:schemeClr val="lt1"/>
              </a:solidFill>
            </a:endParaRPr>
          </a:p>
        </p:txBody>
      </p:sp>
      <p:sp>
        <p:nvSpPr>
          <p:cNvPr id="78" name="Google Shape;78;p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lang="en-US" sz="1600"/>
              <a:t>Purpose</a:t>
            </a:r>
            <a:endParaRPr sz="1600"/>
          </a:p>
          <a:p>
            <a:pPr indent="-330200" lvl="0" marL="457200" rtl="0" algn="l">
              <a:lnSpc>
                <a:spcPct val="100000"/>
              </a:lnSpc>
              <a:spcBef>
                <a:spcPts val="0"/>
              </a:spcBef>
              <a:spcAft>
                <a:spcPts val="0"/>
              </a:spcAft>
              <a:buSzPts val="1600"/>
              <a:buChar char="●"/>
            </a:pPr>
            <a:r>
              <a:rPr lang="en-US" sz="1600"/>
              <a:t>Background</a:t>
            </a:r>
            <a:endParaRPr sz="1600"/>
          </a:p>
          <a:p>
            <a:pPr indent="-330200" lvl="0" marL="457200" rtl="0" algn="l">
              <a:lnSpc>
                <a:spcPct val="100000"/>
              </a:lnSpc>
              <a:spcBef>
                <a:spcPts val="0"/>
              </a:spcBef>
              <a:spcAft>
                <a:spcPts val="0"/>
              </a:spcAft>
              <a:buSzPts val="1600"/>
              <a:buChar char="●"/>
            </a:pPr>
            <a:r>
              <a:rPr lang="en-US" sz="1600"/>
              <a:t>Enrollment Recommendations</a:t>
            </a:r>
            <a:endParaRPr sz="1600"/>
          </a:p>
          <a:p>
            <a:pPr indent="-330200" lvl="0" marL="457200" rtl="0" algn="l">
              <a:lnSpc>
                <a:spcPct val="100000"/>
              </a:lnSpc>
              <a:spcBef>
                <a:spcPts val="0"/>
              </a:spcBef>
              <a:spcAft>
                <a:spcPts val="0"/>
              </a:spcAft>
              <a:buSzPts val="1600"/>
              <a:buChar char="●"/>
            </a:pPr>
            <a:r>
              <a:rPr lang="en-US" sz="1600"/>
              <a:t>Food Packaging and Delivery Recommendations</a:t>
            </a:r>
            <a:endParaRPr sz="1600"/>
          </a:p>
          <a:p>
            <a:pPr indent="-330200" lvl="0" marL="457200" rtl="0" algn="l">
              <a:lnSpc>
                <a:spcPct val="100000"/>
              </a:lnSpc>
              <a:spcBef>
                <a:spcPts val="0"/>
              </a:spcBef>
              <a:spcAft>
                <a:spcPts val="0"/>
              </a:spcAft>
              <a:buSzPts val="1600"/>
              <a:buChar char="●"/>
            </a:pPr>
            <a:r>
              <a:rPr lang="en-US" sz="1600"/>
              <a:t>Program Contents Recommendations</a:t>
            </a:r>
            <a:endParaRPr/>
          </a:p>
          <a:p>
            <a:pPr indent="-330200" lvl="0" marL="457200" rtl="0" algn="l">
              <a:lnSpc>
                <a:spcPct val="100000"/>
              </a:lnSpc>
              <a:spcBef>
                <a:spcPts val="0"/>
              </a:spcBef>
              <a:spcAft>
                <a:spcPts val="0"/>
              </a:spcAft>
              <a:buSzPts val="1600"/>
              <a:buChar char="●"/>
            </a:pPr>
            <a:r>
              <a:rPr lang="en-US" sz="1600"/>
              <a:t>Evaluation Methodologies </a:t>
            </a:r>
            <a:endParaRPr sz="1600"/>
          </a:p>
          <a:p>
            <a:pPr indent="-330200" lvl="0" marL="457200" rtl="0" algn="l">
              <a:lnSpc>
                <a:spcPct val="100000"/>
              </a:lnSpc>
              <a:spcBef>
                <a:spcPts val="0"/>
              </a:spcBef>
              <a:spcAft>
                <a:spcPts val="0"/>
              </a:spcAft>
              <a:buSzPts val="1600"/>
              <a:buChar char="●"/>
            </a:pPr>
            <a:r>
              <a:rPr lang="en-US" sz="1600"/>
              <a:t>Summary</a:t>
            </a:r>
            <a:endParaRPr sz="1600"/>
          </a:p>
          <a:p>
            <a:pPr indent="-330200" lvl="0" marL="457200" rtl="0" algn="l">
              <a:lnSpc>
                <a:spcPct val="100000"/>
              </a:lnSpc>
              <a:spcBef>
                <a:spcPts val="0"/>
              </a:spcBef>
              <a:spcAft>
                <a:spcPts val="0"/>
              </a:spcAft>
              <a:buSzPts val="1600"/>
              <a:buChar char="●"/>
            </a:pPr>
            <a:r>
              <a:rPr lang="en-US" sz="1600"/>
              <a:t>References</a:t>
            </a:r>
            <a:endParaRPr sz="1400"/>
          </a:p>
        </p:txBody>
      </p:sp>
      <p:sp>
        <p:nvSpPr>
          <p:cNvPr id="79" name="Google Shape;79;p2"/>
          <p:cNvSpPr txBox="1"/>
          <p:nvPr/>
        </p:nvSpPr>
        <p:spPr>
          <a:xfrm>
            <a:off x="203300" y="4696250"/>
            <a:ext cx="1850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1500"/>
              </a:spcBef>
              <a:spcAft>
                <a:spcPts val="0"/>
              </a:spcAft>
              <a:buClr>
                <a:schemeClr val="dk1"/>
              </a:buClr>
              <a:buSzPts val="1100"/>
              <a:buFont typeface="Arial"/>
              <a:buNone/>
            </a:pPr>
            <a:r>
              <a:rPr b="0" i="0" lang="en-US" sz="900" u="none" cap="none" strike="noStrike">
                <a:solidFill>
                  <a:schemeClr val="lt1"/>
                </a:solidFill>
                <a:latin typeface="Roboto"/>
                <a:ea typeface="Roboto"/>
                <a:cs typeface="Roboto"/>
                <a:sym typeface="Roboto"/>
              </a:rPr>
              <a:t>(Lanastock, 2020)</a:t>
            </a:r>
            <a:endParaRPr b="0" i="0" sz="900" u="none" cap="none" strike="noStrike">
              <a:solidFill>
                <a:schemeClr val="lt1"/>
              </a:solidFill>
              <a:latin typeface="Roboto"/>
              <a:ea typeface="Roboto"/>
              <a:cs typeface="Roboto"/>
              <a:sym typeface="Roboto"/>
            </a:endParaRPr>
          </a:p>
        </p:txBody>
      </p:sp>
      <p:pic>
        <p:nvPicPr>
          <p:cNvPr id="80" name="Google Shape;80;p2" title="Rec.2.mp3">
            <a:hlinkClick r:id="rId4"/>
          </p:cNvPr>
          <p:cNvPicPr preferRelativeResize="0"/>
          <p:nvPr/>
        </p:nvPicPr>
        <p:blipFill>
          <a:blip r:embed="rId5">
            <a:alphaModFix/>
          </a:blip>
          <a:stretch>
            <a:fillRect/>
          </a:stretch>
        </p:blipFill>
        <p:spPr>
          <a:xfrm>
            <a:off x="8357098" y="4419300"/>
            <a:ext cx="419400" cy="419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3"/>
          <p:cNvPicPr preferRelativeResize="0"/>
          <p:nvPr/>
        </p:nvPicPr>
        <p:blipFill rotWithShape="1">
          <a:blip r:embed="rId3">
            <a:alphaModFix/>
          </a:blip>
          <a:srcRect b="0" l="20223" r="20222" t="0"/>
          <a:stretch/>
        </p:blipFill>
        <p:spPr>
          <a:xfrm>
            <a:off x="-9150" y="0"/>
            <a:ext cx="4594500" cy="5143500"/>
          </a:xfrm>
          <a:prstGeom prst="rect">
            <a:avLst/>
          </a:prstGeom>
          <a:noFill/>
          <a:ln>
            <a:noFill/>
          </a:ln>
          <a:effectLst>
            <a:outerShdw blurRad="57150" rotWithShape="0" algn="bl" dir="5400000" dist="19050">
              <a:srgbClr val="000000">
                <a:alpha val="49803"/>
              </a:srgbClr>
            </a:outerShdw>
          </a:effectLst>
        </p:spPr>
      </p:pic>
      <p:sp>
        <p:nvSpPr>
          <p:cNvPr id="86" name="Google Shape;86;p3"/>
          <p:cNvSpPr txBox="1"/>
          <p:nvPr>
            <p:ph type="title"/>
          </p:nvPr>
        </p:nvSpPr>
        <p:spPr>
          <a:xfrm>
            <a:off x="184200" y="1830600"/>
            <a:ext cx="4045200" cy="14823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US" sz="3600">
                <a:solidFill>
                  <a:schemeClr val="lt1"/>
                </a:solidFill>
              </a:rPr>
              <a:t>Purpose</a:t>
            </a:r>
            <a:endParaRPr sz="1400">
              <a:solidFill>
                <a:srgbClr val="000000"/>
              </a:solidFill>
            </a:endParaRPr>
          </a:p>
          <a:p>
            <a:pPr indent="0" lvl="0" marL="0" rtl="0" algn="l">
              <a:lnSpc>
                <a:spcPct val="100000"/>
              </a:lnSpc>
              <a:spcBef>
                <a:spcPts val="0"/>
              </a:spcBef>
              <a:spcAft>
                <a:spcPts val="0"/>
              </a:spcAft>
              <a:buSzPts val="4200"/>
              <a:buNone/>
            </a:pPr>
            <a:r>
              <a:t/>
            </a:r>
            <a:endParaRPr sz="3600">
              <a:solidFill>
                <a:schemeClr val="lt1"/>
              </a:solidFill>
            </a:endParaRPr>
          </a:p>
        </p:txBody>
      </p:sp>
      <p:sp>
        <p:nvSpPr>
          <p:cNvPr id="87" name="Google Shape;87;p3"/>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US" sz="1400"/>
              <a:t>A variety of community agencies offer Nutrition on Weekend Programs (NOWPs) and Remote Learning Nutrition Programs (RLNP) that support students who are severely food insecure.</a:t>
            </a:r>
            <a:endParaRPr sz="1400"/>
          </a:p>
          <a:p>
            <a:pPr indent="-317500" lvl="0" marL="457200" rtl="0" algn="l">
              <a:lnSpc>
                <a:spcPct val="115000"/>
              </a:lnSpc>
              <a:spcBef>
                <a:spcPts val="0"/>
              </a:spcBef>
              <a:spcAft>
                <a:spcPts val="0"/>
              </a:spcAft>
              <a:buSzPts val="1400"/>
              <a:buChar char="●"/>
            </a:pPr>
            <a:r>
              <a:rPr lang="en-US" sz="1400"/>
              <a:t>The methods that are used to achieve and evaluate the program goals vary per program.</a:t>
            </a:r>
            <a:endParaRPr/>
          </a:p>
          <a:p>
            <a:pPr indent="-317500" lvl="0" marL="457200" rtl="0" algn="l">
              <a:lnSpc>
                <a:spcPct val="115000"/>
              </a:lnSpc>
              <a:spcBef>
                <a:spcPts val="0"/>
              </a:spcBef>
              <a:spcAft>
                <a:spcPts val="0"/>
              </a:spcAft>
              <a:buSzPts val="1400"/>
              <a:buChar char="●"/>
            </a:pPr>
            <a:r>
              <a:rPr lang="en-US" sz="1400"/>
              <a:t>This presentation will provide recommendations to maximize positive outcomes for weekend-based and remote learning nutrition programs.</a:t>
            </a:r>
            <a:endParaRPr/>
          </a:p>
          <a:p>
            <a:pPr indent="-228600" lvl="0" marL="457200" rtl="0" algn="l">
              <a:lnSpc>
                <a:spcPct val="115000"/>
              </a:lnSpc>
              <a:spcBef>
                <a:spcPts val="0"/>
              </a:spcBef>
              <a:spcAft>
                <a:spcPts val="0"/>
              </a:spcAft>
              <a:buSzPts val="1400"/>
              <a:buNone/>
            </a:pPr>
            <a:r>
              <a:t/>
            </a:r>
            <a:endParaRPr sz="1400"/>
          </a:p>
        </p:txBody>
      </p:sp>
      <p:sp>
        <p:nvSpPr>
          <p:cNvPr id="88" name="Google Shape;88;p3"/>
          <p:cNvSpPr txBox="1"/>
          <p:nvPr/>
        </p:nvSpPr>
        <p:spPr>
          <a:xfrm>
            <a:off x="184200" y="4702629"/>
            <a:ext cx="1807886"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n-US" sz="900" u="none" cap="none" strike="noStrike">
                <a:solidFill>
                  <a:schemeClr val="lt1"/>
                </a:solidFill>
              </a:rPr>
              <a:t>(Kuczykowski, 2014</a:t>
            </a:r>
            <a:r>
              <a:rPr lang="en-US" sz="900">
                <a:solidFill>
                  <a:schemeClr val="lt1"/>
                </a:solidFill>
              </a:rPr>
              <a:t>)</a:t>
            </a:r>
            <a:endParaRPr i="0" sz="900" u="none" cap="none" strike="noStrike">
              <a:solidFill>
                <a:schemeClr val="lt1"/>
              </a:solidFill>
            </a:endParaRPr>
          </a:p>
        </p:txBody>
      </p:sp>
      <p:pic>
        <p:nvPicPr>
          <p:cNvPr id="89" name="Google Shape;89;p3" title="Rec.3.mp3">
            <a:hlinkClick r:id="rId4"/>
          </p:cNvPr>
          <p:cNvPicPr preferRelativeResize="0"/>
          <p:nvPr/>
        </p:nvPicPr>
        <p:blipFill>
          <a:blip r:embed="rId5">
            <a:alphaModFix/>
          </a:blip>
          <a:stretch>
            <a:fillRect/>
          </a:stretch>
        </p:blipFill>
        <p:spPr>
          <a:xfrm>
            <a:off x="8409025" y="4514050"/>
            <a:ext cx="419400" cy="419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4"/>
          <p:cNvPicPr preferRelativeResize="0"/>
          <p:nvPr/>
        </p:nvPicPr>
        <p:blipFill rotWithShape="1">
          <a:blip r:embed="rId3">
            <a:alphaModFix/>
          </a:blip>
          <a:srcRect b="0" l="20223" r="20222" t="0"/>
          <a:stretch/>
        </p:blipFill>
        <p:spPr>
          <a:xfrm>
            <a:off x="-9150" y="0"/>
            <a:ext cx="4594498" cy="5143501"/>
          </a:xfrm>
          <a:prstGeom prst="rect">
            <a:avLst/>
          </a:prstGeom>
          <a:noFill/>
          <a:ln>
            <a:noFill/>
          </a:ln>
          <a:effectLst>
            <a:outerShdw blurRad="57150" rotWithShape="0" algn="bl" dir="5400000" dist="19050">
              <a:srgbClr val="0C0D0D">
                <a:alpha val="49803"/>
              </a:srgbClr>
            </a:outerShdw>
          </a:effectLst>
        </p:spPr>
      </p:pic>
      <p:sp>
        <p:nvSpPr>
          <p:cNvPr id="95" name="Google Shape;95;p4"/>
          <p:cNvSpPr txBox="1"/>
          <p:nvPr>
            <p:ph type="title"/>
          </p:nvPr>
        </p:nvSpPr>
        <p:spPr>
          <a:xfrm>
            <a:off x="184200" y="1830600"/>
            <a:ext cx="4045200" cy="14823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US" sz="3600">
                <a:solidFill>
                  <a:schemeClr val="lt1"/>
                </a:solidFill>
              </a:rPr>
              <a:t>Background</a:t>
            </a:r>
            <a:endParaRPr sz="3600">
              <a:solidFill>
                <a:schemeClr val="lt1"/>
              </a:solidFill>
            </a:endParaRPr>
          </a:p>
        </p:txBody>
      </p:sp>
      <p:sp>
        <p:nvSpPr>
          <p:cNvPr id="96" name="Google Shape;96;p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0" lvl="0" marL="139700" rtl="0" algn="l">
              <a:lnSpc>
                <a:spcPct val="115000"/>
              </a:lnSpc>
              <a:spcBef>
                <a:spcPts val="1600"/>
              </a:spcBef>
              <a:spcAft>
                <a:spcPts val="0"/>
              </a:spcAft>
              <a:buSzPts val="1400"/>
              <a:buNone/>
            </a:pPr>
            <a:r>
              <a:t/>
            </a:r>
            <a:endParaRPr sz="1400"/>
          </a:p>
          <a:p>
            <a:pPr indent="-317500" lvl="0" marL="457200" rtl="0" algn="l">
              <a:lnSpc>
                <a:spcPct val="115000"/>
              </a:lnSpc>
              <a:spcBef>
                <a:spcPts val="0"/>
              </a:spcBef>
              <a:spcAft>
                <a:spcPts val="0"/>
              </a:spcAft>
              <a:buSzPts val="1400"/>
              <a:buChar char="●"/>
            </a:pPr>
            <a:r>
              <a:rPr lang="en-US" sz="1400"/>
              <a:t>The earlier food insecurity affects children, the more detrimental it is to overall health and development, cognitive behaviours, and school achievement (Edwards, 2018). </a:t>
            </a:r>
            <a:endParaRPr/>
          </a:p>
          <a:p>
            <a:pPr indent="-317500" lvl="0" marL="457200" rtl="0" algn="l">
              <a:lnSpc>
                <a:spcPct val="115000"/>
              </a:lnSpc>
              <a:spcBef>
                <a:spcPts val="0"/>
              </a:spcBef>
              <a:spcAft>
                <a:spcPts val="0"/>
              </a:spcAft>
              <a:buSzPts val="1400"/>
              <a:buChar char="●"/>
            </a:pPr>
            <a:r>
              <a:rPr lang="en-US" sz="1400"/>
              <a:t>Many children rely on school-based meal programs throughout the week (Bond, 2015). </a:t>
            </a:r>
            <a:endParaRPr sz="1400"/>
          </a:p>
          <a:p>
            <a:pPr indent="-317500" lvl="0" marL="457200" rtl="0" algn="l">
              <a:lnSpc>
                <a:spcPct val="115000"/>
              </a:lnSpc>
              <a:spcBef>
                <a:spcPts val="0"/>
              </a:spcBef>
              <a:spcAft>
                <a:spcPts val="0"/>
              </a:spcAft>
              <a:buSzPts val="1400"/>
              <a:buChar char="●"/>
            </a:pPr>
            <a:r>
              <a:rPr lang="en-US" sz="1400"/>
              <a:t>NOWPs and RLNPs provide children suspected to be going hungry at home with a bag of food on Fridays, to sustain them throughout the weekend or throughout the week if they are remote learners.</a:t>
            </a:r>
            <a:r>
              <a:rPr lang="en-US" sz="1200">
                <a:solidFill>
                  <a:srgbClr val="000000"/>
                </a:solidFill>
                <a:latin typeface="Times New Roman"/>
                <a:ea typeface="Times New Roman"/>
                <a:cs typeface="Times New Roman"/>
                <a:sym typeface="Times New Roman"/>
              </a:rPr>
              <a:t> </a:t>
            </a:r>
            <a:endParaRPr sz="1400"/>
          </a:p>
        </p:txBody>
      </p:sp>
      <p:sp>
        <p:nvSpPr>
          <p:cNvPr id="97" name="Google Shape;97;p4"/>
          <p:cNvSpPr txBox="1"/>
          <p:nvPr/>
        </p:nvSpPr>
        <p:spPr>
          <a:xfrm>
            <a:off x="184200" y="4706400"/>
            <a:ext cx="16773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Roboto"/>
                <a:ea typeface="Roboto"/>
                <a:cs typeface="Roboto"/>
                <a:sym typeface="Roboto"/>
              </a:rPr>
              <a:t>(Sasiistock, 2018)</a:t>
            </a:r>
            <a:endParaRPr b="0" i="0" sz="900" u="none" cap="none" strike="noStrike">
              <a:solidFill>
                <a:schemeClr val="lt1"/>
              </a:solidFill>
              <a:latin typeface="Roboto"/>
              <a:ea typeface="Roboto"/>
              <a:cs typeface="Roboto"/>
              <a:sym typeface="Roboto"/>
            </a:endParaRPr>
          </a:p>
        </p:txBody>
      </p:sp>
      <p:pic>
        <p:nvPicPr>
          <p:cNvPr id="98" name="Google Shape;98;p4" title="Rec.4.mp3">
            <a:hlinkClick r:id="rId4"/>
          </p:cNvPr>
          <p:cNvPicPr preferRelativeResize="0"/>
          <p:nvPr/>
        </p:nvPicPr>
        <p:blipFill>
          <a:blip r:embed="rId5">
            <a:alphaModFix/>
          </a:blip>
          <a:stretch>
            <a:fillRect/>
          </a:stretch>
        </p:blipFill>
        <p:spPr>
          <a:xfrm>
            <a:off x="8357098" y="4610100"/>
            <a:ext cx="419400" cy="419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5"/>
          <p:cNvPicPr preferRelativeResize="0"/>
          <p:nvPr/>
        </p:nvPicPr>
        <p:blipFill rotWithShape="1">
          <a:blip r:embed="rId3">
            <a:alphaModFix/>
          </a:blip>
          <a:srcRect b="4913" l="0" r="0" t="4905"/>
          <a:stretch/>
        </p:blipFill>
        <p:spPr>
          <a:xfrm>
            <a:off x="-9150" y="0"/>
            <a:ext cx="4594500" cy="5143500"/>
          </a:xfrm>
          <a:prstGeom prst="rect">
            <a:avLst/>
          </a:prstGeom>
          <a:noFill/>
          <a:ln>
            <a:noFill/>
          </a:ln>
          <a:effectLst>
            <a:outerShdw blurRad="57150" rotWithShape="0" algn="bl" dir="5400000" dist="19050">
              <a:srgbClr val="000000">
                <a:alpha val="49803"/>
              </a:srgbClr>
            </a:outerShdw>
          </a:effectLst>
        </p:spPr>
      </p:pic>
      <p:sp>
        <p:nvSpPr>
          <p:cNvPr id="104" name="Google Shape;104;p5"/>
          <p:cNvSpPr txBox="1"/>
          <p:nvPr>
            <p:ph type="title"/>
          </p:nvPr>
        </p:nvSpPr>
        <p:spPr>
          <a:xfrm>
            <a:off x="184200" y="1830600"/>
            <a:ext cx="4045200" cy="14823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US" sz="3600">
                <a:solidFill>
                  <a:schemeClr val="lt1"/>
                </a:solidFill>
              </a:rPr>
              <a:t>Enrollment Recommendations</a:t>
            </a:r>
            <a:endParaRPr/>
          </a:p>
        </p:txBody>
      </p:sp>
      <p:sp>
        <p:nvSpPr>
          <p:cNvPr id="105" name="Google Shape;105;p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US" sz="1400"/>
              <a:t>Avoid program expansion if nutritional standards cannot be maintained (Wyonch &amp; Sullivan, 2019).</a:t>
            </a:r>
            <a:endParaRPr/>
          </a:p>
          <a:p>
            <a:pPr indent="-317500" lvl="0" marL="457200" rtl="0" algn="l">
              <a:lnSpc>
                <a:spcPct val="115000"/>
              </a:lnSpc>
              <a:spcBef>
                <a:spcPts val="0"/>
              </a:spcBef>
              <a:spcAft>
                <a:spcPts val="0"/>
              </a:spcAft>
              <a:buSzPts val="1400"/>
              <a:buChar char="●"/>
            </a:pPr>
            <a:r>
              <a:rPr lang="en-US" sz="1400"/>
              <a:t>Many programs likely </a:t>
            </a:r>
            <a:r>
              <a:rPr lang="en-US" sz="1400"/>
              <a:t>overestimate</a:t>
            </a:r>
            <a:r>
              <a:rPr lang="en-US" sz="1400"/>
              <a:t> the number of severely food insecure children (Fram &amp; Frongillo, 2018). </a:t>
            </a:r>
            <a:endParaRPr sz="1400"/>
          </a:p>
          <a:p>
            <a:pPr indent="-317500" lvl="0" marL="457200" rtl="0" algn="l">
              <a:lnSpc>
                <a:spcPct val="115000"/>
              </a:lnSpc>
              <a:spcBef>
                <a:spcPts val="0"/>
              </a:spcBef>
              <a:spcAft>
                <a:spcPts val="0"/>
              </a:spcAft>
              <a:buSzPts val="1400"/>
              <a:buFont typeface="Arial"/>
              <a:buChar char="●"/>
            </a:pPr>
            <a:r>
              <a:rPr lang="en-US" sz="1400"/>
              <a:t>Students aged six to eleven will experience the greatest impact (Bartfeld et al., 2009).</a:t>
            </a:r>
            <a:endParaRPr sz="1400"/>
          </a:p>
          <a:p>
            <a:pPr indent="-317500" lvl="0" marL="457200" rtl="0" algn="l">
              <a:lnSpc>
                <a:spcPct val="115000"/>
              </a:lnSpc>
              <a:spcBef>
                <a:spcPts val="0"/>
              </a:spcBef>
              <a:spcAft>
                <a:spcPts val="0"/>
              </a:spcAft>
              <a:buSzPts val="1400"/>
              <a:buChar char="●"/>
            </a:pPr>
            <a:r>
              <a:rPr lang="en-US" sz="1400"/>
              <a:t>Consider factors that statistically increase the likelihood of food insecurity</a:t>
            </a:r>
            <a:endParaRPr sz="1400"/>
          </a:p>
          <a:p>
            <a:pPr indent="-317500" lvl="0" marL="457200" rtl="0" algn="l">
              <a:lnSpc>
                <a:spcPct val="115000"/>
              </a:lnSpc>
              <a:spcBef>
                <a:spcPts val="0"/>
              </a:spcBef>
              <a:spcAft>
                <a:spcPts val="0"/>
              </a:spcAft>
              <a:buSzPts val="1400"/>
              <a:buChar char="●"/>
            </a:pPr>
            <a:r>
              <a:rPr lang="en-US" sz="1400"/>
              <a:t>Utilize both the opt-in and opt-out. methods, being mindful of their advantages and disadvantages (Hunger Free Colorado, 2011). </a:t>
            </a:r>
            <a:endParaRPr sz="1400"/>
          </a:p>
        </p:txBody>
      </p:sp>
      <p:sp>
        <p:nvSpPr>
          <p:cNvPr id="106" name="Google Shape;106;p5"/>
          <p:cNvSpPr txBox="1"/>
          <p:nvPr/>
        </p:nvSpPr>
        <p:spPr>
          <a:xfrm>
            <a:off x="132150" y="4696225"/>
            <a:ext cx="17280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1500"/>
              </a:spcBef>
              <a:spcAft>
                <a:spcPts val="0"/>
              </a:spcAft>
              <a:buClr>
                <a:schemeClr val="dk1"/>
              </a:buClr>
              <a:buSzPts val="1100"/>
              <a:buFont typeface="Arial"/>
              <a:buNone/>
            </a:pPr>
            <a:r>
              <a:rPr b="0" i="0" lang="en-US" sz="900" u="none" cap="none" strike="noStrike">
                <a:solidFill>
                  <a:schemeClr val="lt1"/>
                </a:solidFill>
                <a:latin typeface="Arial"/>
                <a:ea typeface="Arial"/>
                <a:cs typeface="Arial"/>
                <a:sym typeface="Arial"/>
              </a:rPr>
              <a:t>(Cameravit, 2018)</a:t>
            </a:r>
            <a:endParaRPr b="0" i="0" sz="900" u="none" cap="none" strike="noStrike">
              <a:solidFill>
                <a:schemeClr val="lt1"/>
              </a:solidFill>
              <a:latin typeface="Roboto"/>
              <a:ea typeface="Roboto"/>
              <a:cs typeface="Roboto"/>
              <a:sym typeface="Roboto"/>
            </a:endParaRPr>
          </a:p>
        </p:txBody>
      </p:sp>
      <p:pic>
        <p:nvPicPr>
          <p:cNvPr id="107" name="Google Shape;107;p5" title="Rec.5.mp3">
            <a:hlinkClick r:id="rId4"/>
          </p:cNvPr>
          <p:cNvPicPr preferRelativeResize="0"/>
          <p:nvPr/>
        </p:nvPicPr>
        <p:blipFill>
          <a:blip r:embed="rId5">
            <a:alphaModFix/>
          </a:blip>
          <a:stretch>
            <a:fillRect/>
          </a:stretch>
        </p:blipFill>
        <p:spPr>
          <a:xfrm>
            <a:off x="8357100" y="4499850"/>
            <a:ext cx="419400" cy="419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6"/>
          <p:cNvPicPr preferRelativeResize="0"/>
          <p:nvPr/>
        </p:nvPicPr>
        <p:blipFill rotWithShape="1">
          <a:blip r:embed="rId3">
            <a:alphaModFix/>
          </a:blip>
          <a:srcRect b="0" l="20223" r="20222" t="0"/>
          <a:stretch/>
        </p:blipFill>
        <p:spPr>
          <a:xfrm>
            <a:off x="-9150" y="0"/>
            <a:ext cx="4594498" cy="5143501"/>
          </a:xfrm>
          <a:prstGeom prst="rect">
            <a:avLst/>
          </a:prstGeom>
          <a:noFill/>
          <a:ln>
            <a:noFill/>
          </a:ln>
          <a:effectLst>
            <a:outerShdw blurRad="57150" rotWithShape="0" algn="bl" dir="5400000" dist="19050">
              <a:srgbClr val="000000">
                <a:alpha val="49803"/>
              </a:srgbClr>
            </a:outerShdw>
          </a:effectLst>
        </p:spPr>
      </p:pic>
      <p:sp>
        <p:nvSpPr>
          <p:cNvPr id="113" name="Google Shape;113;p6"/>
          <p:cNvSpPr txBox="1"/>
          <p:nvPr>
            <p:ph type="title"/>
          </p:nvPr>
        </p:nvSpPr>
        <p:spPr>
          <a:xfrm>
            <a:off x="265500" y="1830600"/>
            <a:ext cx="4045200" cy="14823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US" sz="3600">
                <a:solidFill>
                  <a:schemeClr val="lt1"/>
                </a:solidFill>
              </a:rPr>
              <a:t>Food Packaging and Delivery Recommendations</a:t>
            </a:r>
            <a:r>
              <a:rPr lang="en-US">
                <a:solidFill>
                  <a:schemeClr val="lt1"/>
                </a:solidFill>
              </a:rPr>
              <a:t> </a:t>
            </a:r>
            <a:endParaRPr>
              <a:solidFill>
                <a:schemeClr val="lt1"/>
              </a:solidFill>
            </a:endParaRPr>
          </a:p>
        </p:txBody>
      </p:sp>
      <p:sp>
        <p:nvSpPr>
          <p:cNvPr id="114" name="Google Shape;114;p6"/>
          <p:cNvSpPr txBox="1"/>
          <p:nvPr>
            <p:ph idx="2" type="body"/>
          </p:nvPr>
        </p:nvSpPr>
        <p:spPr>
          <a:xfrm>
            <a:off x="5020825" y="1222275"/>
            <a:ext cx="3837000" cy="3695100"/>
          </a:xfrm>
          <a:prstGeom prst="rect">
            <a:avLst/>
          </a:prstGeom>
          <a:noFill/>
          <a:ln>
            <a:noFill/>
          </a:ln>
        </p:spPr>
        <p:txBody>
          <a:bodyPr anchorCtr="0" anchor="ctr" bIns="91425" lIns="91425" spcFirstLastPara="1" rIns="91425" wrap="square" tIns="91425">
            <a:noAutofit/>
          </a:bodyPr>
          <a:lstStyle/>
          <a:p>
            <a:pPr indent="0" lvl="0" marL="139700" rtl="0" algn="l">
              <a:lnSpc>
                <a:spcPct val="115000"/>
              </a:lnSpc>
              <a:spcBef>
                <a:spcPts val="0"/>
              </a:spcBef>
              <a:spcAft>
                <a:spcPts val="0"/>
              </a:spcAft>
              <a:buSzPts val="1400"/>
              <a:buNone/>
            </a:pPr>
            <a:r>
              <a:t/>
            </a:r>
            <a:endParaRPr sz="1400"/>
          </a:p>
          <a:p>
            <a:pPr indent="-317500" lvl="0" marL="457200" rtl="0" algn="l">
              <a:lnSpc>
                <a:spcPct val="115000"/>
              </a:lnSpc>
              <a:spcBef>
                <a:spcPts val="0"/>
              </a:spcBef>
              <a:spcAft>
                <a:spcPts val="0"/>
              </a:spcAft>
              <a:buSzPts val="1400"/>
              <a:buChar char="●"/>
            </a:pPr>
            <a:r>
              <a:rPr lang="en-US" sz="1400"/>
              <a:t>Provide the bags in a confidential and stigma-free manner.</a:t>
            </a:r>
            <a:endParaRPr sz="1400"/>
          </a:p>
          <a:p>
            <a:pPr indent="-317500" lvl="0" marL="457200" rtl="0" algn="l">
              <a:lnSpc>
                <a:spcPct val="115000"/>
              </a:lnSpc>
              <a:spcBef>
                <a:spcPts val="0"/>
              </a:spcBef>
              <a:spcAft>
                <a:spcPts val="0"/>
              </a:spcAft>
              <a:buSzPts val="1400"/>
              <a:buChar char="●"/>
            </a:pPr>
            <a:r>
              <a:rPr lang="en-US" sz="1400"/>
              <a:t>Utilize disposable bags to maintain hygiene and anonymity, avoid program branded backpacks.</a:t>
            </a:r>
            <a:endParaRPr sz="1400"/>
          </a:p>
          <a:p>
            <a:pPr indent="-317500" lvl="0" marL="457200" rtl="0" algn="l">
              <a:lnSpc>
                <a:spcPct val="115000"/>
              </a:lnSpc>
              <a:spcBef>
                <a:spcPts val="0"/>
              </a:spcBef>
              <a:spcAft>
                <a:spcPts val="0"/>
              </a:spcAft>
              <a:buSzPts val="1400"/>
              <a:buChar char="●"/>
            </a:pPr>
            <a:r>
              <a:rPr lang="en-US" sz="1400"/>
              <a:t>Avoid strategies that may cause other </a:t>
            </a:r>
            <a:r>
              <a:rPr lang="en-US" sz="1400">
                <a:solidFill>
                  <a:schemeClr val="lt1"/>
                </a:solidFill>
                <a:latin typeface="Roboto"/>
                <a:ea typeface="Roboto"/>
                <a:cs typeface="Roboto"/>
                <a:sym typeface="Roboto"/>
              </a:rPr>
              <a:t>students to question habitual absences (Fram &amp; Frongillo, 2018).  </a:t>
            </a:r>
            <a:endParaRPr sz="1400">
              <a:solidFill>
                <a:schemeClr val="lt1"/>
              </a:solidFill>
              <a:latin typeface="Roboto"/>
              <a:ea typeface="Roboto"/>
              <a:cs typeface="Roboto"/>
              <a:sym typeface="Roboto"/>
            </a:endParaRPr>
          </a:p>
          <a:p>
            <a:pPr indent="-317500" lvl="0" marL="457200" rtl="0" algn="l">
              <a:lnSpc>
                <a:spcPct val="115000"/>
              </a:lnSpc>
              <a:spcBef>
                <a:spcPts val="0"/>
              </a:spcBef>
              <a:spcAft>
                <a:spcPts val="0"/>
              </a:spcAft>
              <a:buSzPts val="1400"/>
              <a:buChar char="●"/>
            </a:pPr>
            <a:r>
              <a:rPr lang="en-US" sz="1400"/>
              <a:t>Nutrition bags should be placed in the backpacks of participants while the children are out of the classroom or children should retrieve their bag from the office at any time within the day. </a:t>
            </a:r>
            <a:endParaRPr sz="1400"/>
          </a:p>
          <a:p>
            <a:pPr indent="0" lvl="0" marL="0" rtl="0" algn="l">
              <a:lnSpc>
                <a:spcPct val="115000"/>
              </a:lnSpc>
              <a:spcBef>
                <a:spcPts val="1600"/>
              </a:spcBef>
              <a:spcAft>
                <a:spcPts val="0"/>
              </a:spcAft>
              <a:buSzPts val="1800"/>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1600"/>
              </a:spcBef>
              <a:spcAft>
                <a:spcPts val="1600"/>
              </a:spcAft>
              <a:buSzPts val="1800"/>
              <a:buNone/>
            </a:pPr>
            <a:r>
              <a:t/>
            </a:r>
            <a:endParaRPr sz="2400"/>
          </a:p>
        </p:txBody>
      </p:sp>
      <p:sp>
        <p:nvSpPr>
          <p:cNvPr id="115" name="Google Shape;115;p6"/>
          <p:cNvSpPr txBox="1"/>
          <p:nvPr/>
        </p:nvSpPr>
        <p:spPr>
          <a:xfrm>
            <a:off x="118700" y="4678600"/>
            <a:ext cx="1839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1500"/>
              </a:spcBef>
              <a:spcAft>
                <a:spcPts val="0"/>
              </a:spcAft>
              <a:buClr>
                <a:srgbClr val="000000"/>
              </a:buClr>
              <a:buSzPts val="900"/>
              <a:buFont typeface="Arial"/>
              <a:buNone/>
            </a:pPr>
            <a:r>
              <a:rPr b="0" i="0" lang="en-US" sz="900" u="none" cap="none" strike="noStrike">
                <a:solidFill>
                  <a:schemeClr val="lt1"/>
                </a:solidFill>
                <a:latin typeface="Roboto"/>
                <a:ea typeface="Roboto"/>
                <a:cs typeface="Roboto"/>
                <a:sym typeface="Roboto"/>
              </a:rPr>
              <a:t>(Imgorthand, 2018)</a:t>
            </a:r>
            <a:endParaRPr b="0" i="0" sz="900" u="none" cap="none" strike="noStrike">
              <a:solidFill>
                <a:schemeClr val="lt1"/>
              </a:solidFill>
              <a:latin typeface="Roboto"/>
              <a:ea typeface="Roboto"/>
              <a:cs typeface="Roboto"/>
              <a:sym typeface="Roboto"/>
            </a:endParaRPr>
          </a:p>
        </p:txBody>
      </p:sp>
      <p:pic>
        <p:nvPicPr>
          <p:cNvPr id="116" name="Google Shape;116;p6" title="rec.7.mp3">
            <a:hlinkClick r:id="rId4"/>
          </p:cNvPr>
          <p:cNvPicPr preferRelativeResize="0"/>
          <p:nvPr/>
        </p:nvPicPr>
        <p:blipFill>
          <a:blip r:embed="rId5">
            <a:alphaModFix/>
          </a:blip>
          <a:stretch>
            <a:fillRect/>
          </a:stretch>
        </p:blipFill>
        <p:spPr>
          <a:xfrm>
            <a:off x="8295023" y="4460175"/>
            <a:ext cx="457200" cy="45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7"/>
          <p:cNvPicPr preferRelativeResize="0"/>
          <p:nvPr/>
        </p:nvPicPr>
        <p:blipFill rotWithShape="1">
          <a:blip r:embed="rId3">
            <a:alphaModFix/>
          </a:blip>
          <a:srcRect b="0" l="24904" r="24904" t="0"/>
          <a:stretch/>
        </p:blipFill>
        <p:spPr>
          <a:xfrm>
            <a:off x="-9150" y="0"/>
            <a:ext cx="4594498" cy="5143501"/>
          </a:xfrm>
          <a:prstGeom prst="rect">
            <a:avLst/>
          </a:prstGeom>
          <a:noFill/>
          <a:ln>
            <a:noFill/>
          </a:ln>
          <a:effectLst>
            <a:outerShdw blurRad="57150" rotWithShape="0" algn="bl" dir="5400000" dist="19050">
              <a:srgbClr val="000000">
                <a:alpha val="49803"/>
              </a:srgbClr>
            </a:outerShdw>
          </a:effectLst>
        </p:spPr>
      </p:pic>
      <p:sp>
        <p:nvSpPr>
          <p:cNvPr id="122" name="Google Shape;122;p7"/>
          <p:cNvSpPr txBox="1"/>
          <p:nvPr>
            <p:ph type="title"/>
          </p:nvPr>
        </p:nvSpPr>
        <p:spPr>
          <a:xfrm>
            <a:off x="265500" y="1830600"/>
            <a:ext cx="4045200" cy="14823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US" sz="3600">
                <a:solidFill>
                  <a:schemeClr val="lt1"/>
                </a:solidFill>
              </a:rPr>
              <a:t>Program Content Recommendations</a:t>
            </a:r>
            <a:endParaRPr sz="3600">
              <a:solidFill>
                <a:schemeClr val="lt1"/>
              </a:solidFill>
            </a:endParaRPr>
          </a:p>
        </p:txBody>
      </p:sp>
      <p:sp>
        <p:nvSpPr>
          <p:cNvPr id="123" name="Google Shape;123;p7"/>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1800"/>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1600"/>
              </a:spcBef>
              <a:spcAft>
                <a:spcPts val="0"/>
              </a:spcAft>
              <a:buSzPts val="1800"/>
              <a:buNone/>
            </a:pPr>
            <a:r>
              <a:t/>
            </a:r>
            <a:endParaRPr sz="1400"/>
          </a:p>
          <a:p>
            <a:pPr indent="-317500" lvl="0" marL="457200" rtl="0" algn="l">
              <a:lnSpc>
                <a:spcPct val="115000"/>
              </a:lnSpc>
              <a:spcBef>
                <a:spcPts val="1600"/>
              </a:spcBef>
              <a:spcAft>
                <a:spcPts val="0"/>
              </a:spcAft>
              <a:buSzPts val="1400"/>
              <a:buChar char="●"/>
            </a:pPr>
            <a:r>
              <a:rPr lang="en-US" sz="1400"/>
              <a:t>Do not accept food donations to ensure safety and consistency (Hunger Free Colorado, 2011).</a:t>
            </a:r>
            <a:endParaRPr sz="1400"/>
          </a:p>
          <a:p>
            <a:pPr indent="-317500" lvl="0" marL="457200" rtl="0" algn="l">
              <a:lnSpc>
                <a:spcPct val="115000"/>
              </a:lnSpc>
              <a:spcBef>
                <a:spcPts val="0"/>
              </a:spcBef>
              <a:spcAft>
                <a:spcPts val="0"/>
              </a:spcAft>
              <a:buSzPts val="1400"/>
              <a:buChar char="●"/>
            </a:pPr>
            <a:r>
              <a:rPr lang="en-US" sz="1400"/>
              <a:t>Do not assume that the food items must require little to no preparation due to lack of parent </a:t>
            </a:r>
            <a:r>
              <a:rPr lang="en-US" sz="1400">
                <a:solidFill>
                  <a:schemeClr val="lt1"/>
                </a:solidFill>
                <a:latin typeface="Roboto"/>
                <a:ea typeface="Roboto"/>
                <a:cs typeface="Roboto"/>
                <a:sym typeface="Roboto"/>
              </a:rPr>
              <a:t>involvement (Fram &amp; Frongillo, 2018).  </a:t>
            </a:r>
            <a:endParaRPr/>
          </a:p>
          <a:p>
            <a:pPr indent="-317500" lvl="0" marL="457200" rtl="0" algn="l">
              <a:lnSpc>
                <a:spcPct val="115000"/>
              </a:lnSpc>
              <a:spcBef>
                <a:spcPts val="0"/>
              </a:spcBef>
              <a:spcAft>
                <a:spcPts val="0"/>
              </a:spcAft>
              <a:buSzPts val="1400"/>
              <a:buChar char="●"/>
            </a:pPr>
            <a:r>
              <a:rPr lang="en-US" sz="1400"/>
              <a:t>Food items should satisfy all food groups (Government of Canada, 2021).</a:t>
            </a:r>
            <a:endParaRPr sz="1400"/>
          </a:p>
          <a:p>
            <a:pPr indent="-317500" lvl="0" marL="457200" rtl="0" algn="l">
              <a:lnSpc>
                <a:spcPct val="100000"/>
              </a:lnSpc>
              <a:spcBef>
                <a:spcPts val="0"/>
              </a:spcBef>
              <a:spcAft>
                <a:spcPts val="0"/>
              </a:spcAft>
              <a:buSzPts val="1400"/>
              <a:buChar char="●"/>
            </a:pPr>
            <a:r>
              <a:rPr lang="en-US" sz="1400"/>
              <a:t>Comply with nutritional standards that are typically upheld in school-based programs.</a:t>
            </a:r>
            <a:endParaRPr sz="1400"/>
          </a:p>
          <a:p>
            <a:pPr indent="457200" lvl="0" marL="0" rtl="0" algn="l">
              <a:lnSpc>
                <a:spcPct val="200000"/>
              </a:lnSpc>
              <a:spcBef>
                <a:spcPts val="0"/>
              </a:spcBef>
              <a:spcAft>
                <a:spcPts val="0"/>
              </a:spcAft>
              <a:buSzPts val="1800"/>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1800"/>
              <a:buNone/>
            </a:pPr>
            <a:r>
              <a:rPr lang="en-US" sz="1200">
                <a:solidFill>
                  <a:srgbClr val="000000"/>
                </a:solidFill>
                <a:latin typeface="Times New Roman"/>
                <a:ea typeface="Times New Roman"/>
                <a:cs typeface="Times New Roman"/>
                <a:sym typeface="Times New Roman"/>
              </a:rPr>
              <a:t>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1600"/>
              </a:spcBef>
              <a:spcAft>
                <a:spcPts val="0"/>
              </a:spcAft>
              <a:buSzPts val="1800"/>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1600"/>
              </a:spcBef>
              <a:spcAft>
                <a:spcPts val="1600"/>
              </a:spcAft>
              <a:buSzPts val="1800"/>
              <a:buNone/>
            </a:pPr>
            <a:r>
              <a:t/>
            </a:r>
            <a:endParaRPr sz="1200">
              <a:solidFill>
                <a:srgbClr val="000000"/>
              </a:solidFill>
              <a:latin typeface="Times New Roman"/>
              <a:ea typeface="Times New Roman"/>
              <a:cs typeface="Times New Roman"/>
              <a:sym typeface="Times New Roman"/>
            </a:endParaRPr>
          </a:p>
        </p:txBody>
      </p:sp>
      <p:sp>
        <p:nvSpPr>
          <p:cNvPr id="124" name="Google Shape;124;p7"/>
          <p:cNvSpPr txBox="1"/>
          <p:nvPr/>
        </p:nvSpPr>
        <p:spPr>
          <a:xfrm>
            <a:off x="152400" y="4669971"/>
            <a:ext cx="1578429"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(Om, 2013)</a:t>
            </a:r>
            <a:endParaRPr/>
          </a:p>
        </p:txBody>
      </p:sp>
      <p:pic>
        <p:nvPicPr>
          <p:cNvPr id="125" name="Google Shape;125;p7" title="Rec.72.mp3">
            <a:hlinkClick r:id="rId4"/>
          </p:cNvPr>
          <p:cNvPicPr preferRelativeResize="0"/>
          <p:nvPr/>
        </p:nvPicPr>
        <p:blipFill>
          <a:blip r:embed="rId5">
            <a:alphaModFix/>
          </a:blip>
          <a:stretch>
            <a:fillRect/>
          </a:stretch>
        </p:blipFill>
        <p:spPr>
          <a:xfrm>
            <a:off x="8158198" y="4481400"/>
            <a:ext cx="419400" cy="419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8"/>
          <p:cNvPicPr preferRelativeResize="0"/>
          <p:nvPr/>
        </p:nvPicPr>
        <p:blipFill rotWithShape="1">
          <a:blip r:embed="rId3">
            <a:alphaModFix/>
          </a:blip>
          <a:srcRect b="0" l="20373" r="20367" t="0"/>
          <a:stretch/>
        </p:blipFill>
        <p:spPr>
          <a:xfrm>
            <a:off x="-9150" y="0"/>
            <a:ext cx="4594498" cy="5143501"/>
          </a:xfrm>
          <a:prstGeom prst="rect">
            <a:avLst/>
          </a:prstGeom>
          <a:noFill/>
          <a:ln>
            <a:noFill/>
          </a:ln>
          <a:effectLst>
            <a:outerShdw blurRad="57150" rotWithShape="0" algn="bl" dir="5400000" dist="19050">
              <a:srgbClr val="737373"/>
            </a:outerShdw>
          </a:effectLst>
        </p:spPr>
      </p:pic>
      <p:sp>
        <p:nvSpPr>
          <p:cNvPr id="131" name="Google Shape;131;p8"/>
          <p:cNvSpPr txBox="1"/>
          <p:nvPr>
            <p:ph type="title"/>
          </p:nvPr>
        </p:nvSpPr>
        <p:spPr>
          <a:xfrm>
            <a:off x="265500" y="1830600"/>
            <a:ext cx="4045200" cy="14823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US" sz="3600">
                <a:solidFill>
                  <a:schemeClr val="lt1"/>
                </a:solidFill>
              </a:rPr>
              <a:t>Evaluation Methodologies</a:t>
            </a:r>
            <a:endParaRPr sz="3600">
              <a:solidFill>
                <a:schemeClr val="lt1"/>
              </a:solidFill>
            </a:endParaRPr>
          </a:p>
        </p:txBody>
      </p:sp>
      <p:sp>
        <p:nvSpPr>
          <p:cNvPr id="132" name="Google Shape;132;p8"/>
          <p:cNvSpPr txBox="1"/>
          <p:nvPr>
            <p:ph idx="2" type="body"/>
          </p:nvPr>
        </p:nvSpPr>
        <p:spPr>
          <a:xfrm>
            <a:off x="4939500" y="467600"/>
            <a:ext cx="3837000" cy="39516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SzPts val="1800"/>
              <a:buNone/>
            </a:pPr>
            <a:r>
              <a:t/>
            </a:r>
            <a:endParaRPr sz="1600"/>
          </a:p>
          <a:p>
            <a:pPr indent="0" lvl="0" marL="457200" rtl="0" algn="l">
              <a:lnSpc>
                <a:spcPct val="115000"/>
              </a:lnSpc>
              <a:spcBef>
                <a:spcPts val="1600"/>
              </a:spcBef>
              <a:spcAft>
                <a:spcPts val="0"/>
              </a:spcAft>
              <a:buSzPts val="1800"/>
              <a:buNone/>
            </a:pPr>
            <a:r>
              <a:rPr lang="en-US" sz="1400"/>
              <a:t>Though the NOWPs and RLNPs may appear to be entirely beneficial, negative outcomes or areas that need improvement may be discovered as a result of evaluations. </a:t>
            </a:r>
            <a:endParaRPr sz="1400"/>
          </a:p>
          <a:p>
            <a:pPr indent="0" lvl="0" marL="457200" rtl="0" algn="l">
              <a:lnSpc>
                <a:spcPct val="115000"/>
              </a:lnSpc>
              <a:spcBef>
                <a:spcPts val="1600"/>
              </a:spcBef>
              <a:spcAft>
                <a:spcPts val="0"/>
              </a:spcAft>
              <a:buSzPts val="1800"/>
              <a:buNone/>
            </a:pPr>
            <a:r>
              <a:rPr lang="en-US" sz="1400"/>
              <a:t>NOWP and RLNP evaluations should: </a:t>
            </a:r>
            <a:endParaRPr sz="1400"/>
          </a:p>
          <a:p>
            <a:pPr indent="-330200" lvl="0" marL="457200" rtl="0" algn="l">
              <a:lnSpc>
                <a:spcPct val="115000"/>
              </a:lnSpc>
              <a:spcBef>
                <a:spcPts val="1600"/>
              </a:spcBef>
              <a:spcAft>
                <a:spcPts val="0"/>
              </a:spcAft>
              <a:buSzPts val="1600"/>
              <a:buChar char="●"/>
            </a:pPr>
            <a:r>
              <a:rPr lang="en-US" sz="1400"/>
              <a:t>Evaluate age groups six to eleven and ages twelve and older separately (Bartfeld et al., 2009).</a:t>
            </a:r>
            <a:endParaRPr sz="1400"/>
          </a:p>
          <a:p>
            <a:pPr indent="-330200" lvl="0" marL="457200" rtl="0" algn="l">
              <a:lnSpc>
                <a:spcPct val="115000"/>
              </a:lnSpc>
              <a:spcBef>
                <a:spcPts val="0"/>
              </a:spcBef>
              <a:spcAft>
                <a:spcPts val="0"/>
              </a:spcAft>
              <a:buSzPts val="1600"/>
              <a:buChar char="●"/>
            </a:pPr>
            <a:r>
              <a:rPr lang="en-US" sz="1400"/>
              <a:t>Be mindful that the presence of the teacher may affect student survey responses (Anderson, 2010). </a:t>
            </a:r>
            <a:endParaRPr sz="1400"/>
          </a:p>
          <a:p>
            <a:pPr indent="-330200" lvl="0" marL="457200" rtl="0" algn="l">
              <a:lnSpc>
                <a:spcPct val="115000"/>
              </a:lnSpc>
              <a:spcBef>
                <a:spcPts val="0"/>
              </a:spcBef>
              <a:spcAft>
                <a:spcPts val="0"/>
              </a:spcAft>
              <a:buSzPts val="1600"/>
              <a:buChar char="●"/>
            </a:pPr>
            <a:r>
              <a:rPr lang="en-US" sz="1400"/>
              <a:t>Understand that parents may be wary of discussing the severity of food insecurity in their household. </a:t>
            </a:r>
            <a:endParaRPr sz="1400"/>
          </a:p>
        </p:txBody>
      </p:sp>
      <p:sp>
        <p:nvSpPr>
          <p:cNvPr id="133" name="Google Shape;133;p8"/>
          <p:cNvSpPr txBox="1"/>
          <p:nvPr/>
        </p:nvSpPr>
        <p:spPr>
          <a:xfrm>
            <a:off x="0" y="4584700"/>
            <a:ext cx="1424400" cy="570895"/>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1500"/>
              </a:spcBef>
              <a:spcAft>
                <a:spcPts val="0"/>
              </a:spcAft>
              <a:buClr>
                <a:srgbClr val="000000"/>
              </a:buClr>
              <a:buSzPts val="900"/>
              <a:buFont typeface="Arial"/>
              <a:buNone/>
            </a:pPr>
            <a:r>
              <a:rPr b="0" i="0" lang="en-US" sz="900" u="none" cap="none" strike="noStrike">
                <a:solidFill>
                  <a:schemeClr val="lt1"/>
                </a:solidFill>
                <a:latin typeface="Roboto"/>
                <a:ea typeface="Roboto"/>
                <a:cs typeface="Roboto"/>
                <a:sym typeface="Roboto"/>
              </a:rPr>
              <a:t>(Ridofranz, 2018)</a:t>
            </a:r>
            <a:endParaRPr b="0" i="0" sz="1400" u="none" cap="none" strike="noStrike">
              <a:solidFill>
                <a:schemeClr val="lt1"/>
              </a:solidFill>
              <a:latin typeface="Roboto"/>
              <a:ea typeface="Roboto"/>
              <a:cs typeface="Roboto"/>
              <a:sym typeface="Roboto"/>
            </a:endParaRPr>
          </a:p>
        </p:txBody>
      </p:sp>
      <p:pic>
        <p:nvPicPr>
          <p:cNvPr id="134" name="Google Shape;134;p8" title="Rec.8.mp3">
            <a:hlinkClick r:id="rId4"/>
          </p:cNvPr>
          <p:cNvPicPr preferRelativeResize="0"/>
          <p:nvPr/>
        </p:nvPicPr>
        <p:blipFill>
          <a:blip r:embed="rId5">
            <a:alphaModFix/>
          </a:blip>
          <a:stretch>
            <a:fillRect/>
          </a:stretch>
        </p:blipFill>
        <p:spPr>
          <a:xfrm>
            <a:off x="8557248" y="4477975"/>
            <a:ext cx="419500" cy="419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9"/>
          <p:cNvPicPr preferRelativeResize="0"/>
          <p:nvPr/>
        </p:nvPicPr>
        <p:blipFill rotWithShape="1">
          <a:blip r:embed="rId3">
            <a:alphaModFix/>
          </a:blip>
          <a:srcRect b="0" l="20223" r="20222" t="0"/>
          <a:stretch/>
        </p:blipFill>
        <p:spPr>
          <a:xfrm>
            <a:off x="-9150" y="0"/>
            <a:ext cx="4594498" cy="5143501"/>
          </a:xfrm>
          <a:prstGeom prst="rect">
            <a:avLst/>
          </a:prstGeom>
          <a:noFill/>
          <a:ln>
            <a:noFill/>
          </a:ln>
          <a:effectLst>
            <a:outerShdw blurRad="57150" rotWithShape="0" algn="bl" dir="5400000" dist="19050">
              <a:srgbClr val="000000">
                <a:alpha val="49803"/>
              </a:srgbClr>
            </a:outerShdw>
          </a:effectLst>
        </p:spPr>
      </p:pic>
      <p:sp>
        <p:nvSpPr>
          <p:cNvPr id="140" name="Google Shape;140;p9"/>
          <p:cNvSpPr txBox="1"/>
          <p:nvPr>
            <p:ph type="title"/>
          </p:nvPr>
        </p:nvSpPr>
        <p:spPr>
          <a:xfrm>
            <a:off x="265500" y="1830600"/>
            <a:ext cx="4045200" cy="14823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US" sz="3600">
                <a:solidFill>
                  <a:schemeClr val="lt1"/>
                </a:solidFill>
              </a:rPr>
              <a:t>Summary</a:t>
            </a:r>
            <a:endParaRPr sz="3600">
              <a:solidFill>
                <a:schemeClr val="lt1"/>
              </a:solidFill>
            </a:endParaRPr>
          </a:p>
        </p:txBody>
      </p:sp>
      <p:sp>
        <p:nvSpPr>
          <p:cNvPr id="141" name="Google Shape;141;p9"/>
          <p:cNvSpPr txBox="1"/>
          <p:nvPr>
            <p:ph idx="2" type="body"/>
          </p:nvPr>
        </p:nvSpPr>
        <p:spPr>
          <a:xfrm>
            <a:off x="4939500" y="467600"/>
            <a:ext cx="3837000" cy="3951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US" sz="1400"/>
              <a:t>Though NOWPs and RLNPs may be thought to be completely beneficial, there are many program elements that can affect the quality of the program. Recommendations within this presentation related to:</a:t>
            </a:r>
            <a:endParaRPr sz="1400"/>
          </a:p>
          <a:p>
            <a:pPr indent="-317500" lvl="0" marL="457200" rtl="0" algn="l">
              <a:lnSpc>
                <a:spcPct val="100000"/>
              </a:lnSpc>
              <a:spcBef>
                <a:spcPts val="0"/>
              </a:spcBef>
              <a:spcAft>
                <a:spcPts val="0"/>
              </a:spcAft>
              <a:buSzPts val="1400"/>
              <a:buChar char="●"/>
            </a:pPr>
            <a:r>
              <a:rPr lang="en-US" sz="1400"/>
              <a:t>enrollment</a:t>
            </a:r>
            <a:endParaRPr sz="1400"/>
          </a:p>
          <a:p>
            <a:pPr indent="-317500" lvl="0" marL="457200" rtl="0" algn="l">
              <a:lnSpc>
                <a:spcPct val="100000"/>
              </a:lnSpc>
              <a:spcBef>
                <a:spcPts val="0"/>
              </a:spcBef>
              <a:spcAft>
                <a:spcPts val="0"/>
              </a:spcAft>
              <a:buSzPts val="1400"/>
              <a:buChar char="●"/>
            </a:pPr>
            <a:r>
              <a:rPr lang="en-US" sz="1400"/>
              <a:t>food packaging and delivery</a:t>
            </a:r>
            <a:endParaRPr sz="1400"/>
          </a:p>
          <a:p>
            <a:pPr indent="-317500" lvl="0" marL="457200" rtl="0" algn="l">
              <a:lnSpc>
                <a:spcPct val="100000"/>
              </a:lnSpc>
              <a:spcBef>
                <a:spcPts val="0"/>
              </a:spcBef>
              <a:spcAft>
                <a:spcPts val="0"/>
              </a:spcAft>
              <a:buSzPts val="1400"/>
              <a:buChar char="●"/>
            </a:pPr>
            <a:r>
              <a:rPr lang="en-US" sz="1400"/>
              <a:t>program contents </a:t>
            </a:r>
            <a:endParaRPr sz="1400"/>
          </a:p>
          <a:p>
            <a:pPr indent="-317500" lvl="0" marL="457200" rtl="0" algn="l">
              <a:lnSpc>
                <a:spcPct val="100000"/>
              </a:lnSpc>
              <a:spcBef>
                <a:spcPts val="0"/>
              </a:spcBef>
              <a:spcAft>
                <a:spcPts val="0"/>
              </a:spcAft>
              <a:buSzPts val="1400"/>
              <a:buChar char="●"/>
            </a:pPr>
            <a:r>
              <a:rPr lang="en-US" sz="1400"/>
              <a:t>evaluation methodologies </a:t>
            </a:r>
            <a:endParaRPr sz="1400"/>
          </a:p>
          <a:p>
            <a:pPr indent="0" lvl="0" marL="0" rtl="0" algn="l">
              <a:lnSpc>
                <a:spcPct val="100000"/>
              </a:lnSpc>
              <a:spcBef>
                <a:spcPts val="0"/>
              </a:spcBef>
              <a:spcAft>
                <a:spcPts val="0"/>
              </a:spcAft>
              <a:buSzPts val="1800"/>
              <a:buNone/>
            </a:pPr>
            <a:r>
              <a:rPr lang="en-US" sz="1400"/>
              <a:t>should be considered to maximize positive program outcomes.</a:t>
            </a:r>
            <a:endParaRPr/>
          </a:p>
          <a:p>
            <a:pPr indent="0" lvl="0" marL="0" rtl="0" algn="l">
              <a:lnSpc>
                <a:spcPct val="100000"/>
              </a:lnSpc>
              <a:spcBef>
                <a:spcPts val="0"/>
              </a:spcBef>
              <a:spcAft>
                <a:spcPts val="0"/>
              </a:spcAft>
              <a:buSzPts val="1800"/>
              <a:buNone/>
            </a:pPr>
            <a:r>
              <a:t/>
            </a:r>
            <a:endParaRPr sz="1400"/>
          </a:p>
          <a:p>
            <a:pPr indent="0" lvl="0" marL="0" rtl="0" algn="l">
              <a:lnSpc>
                <a:spcPct val="100000"/>
              </a:lnSpc>
              <a:spcBef>
                <a:spcPts val="0"/>
              </a:spcBef>
              <a:spcAft>
                <a:spcPts val="0"/>
              </a:spcAft>
              <a:buSzPts val="1800"/>
              <a:buNone/>
            </a:pPr>
            <a:r>
              <a:t/>
            </a:r>
            <a:endParaRPr sz="1400"/>
          </a:p>
          <a:p>
            <a:pPr indent="0" lvl="0" marL="0" rtl="0" algn="l">
              <a:lnSpc>
                <a:spcPct val="100000"/>
              </a:lnSpc>
              <a:spcBef>
                <a:spcPts val="0"/>
              </a:spcBef>
              <a:spcAft>
                <a:spcPts val="0"/>
              </a:spcAft>
              <a:buSzPts val="1800"/>
              <a:buNone/>
            </a:pPr>
            <a:r>
              <a:rPr lang="en-US" sz="1400"/>
              <a:t>Thank you!</a:t>
            </a:r>
            <a:endParaRPr sz="1400"/>
          </a:p>
        </p:txBody>
      </p:sp>
      <p:sp>
        <p:nvSpPr>
          <p:cNvPr id="142" name="Google Shape;142;p9"/>
          <p:cNvSpPr txBox="1"/>
          <p:nvPr/>
        </p:nvSpPr>
        <p:spPr>
          <a:xfrm>
            <a:off x="152400" y="4584700"/>
            <a:ext cx="1157400" cy="641171"/>
          </a:xfrm>
          <a:prstGeom prst="rect">
            <a:avLst/>
          </a:prstGeom>
          <a:noFill/>
          <a:ln>
            <a:noFill/>
          </a:ln>
        </p:spPr>
        <p:txBody>
          <a:bodyPr anchorCtr="0" anchor="t" bIns="91425" lIns="91425" spcFirstLastPara="1" rIns="91425" wrap="square" tIns="91425">
            <a:spAutoFit/>
          </a:bodyPr>
          <a:lstStyle/>
          <a:p>
            <a:pPr indent="-457200" lvl="0" marL="457200" marR="0" rtl="0" algn="l">
              <a:lnSpc>
                <a:spcPct val="200000"/>
              </a:lnSpc>
              <a:spcBef>
                <a:spcPts val="0"/>
              </a:spcBef>
              <a:spcAft>
                <a:spcPts val="1400"/>
              </a:spcAft>
              <a:buClr>
                <a:srgbClr val="000000"/>
              </a:buClr>
              <a:buSzPts val="900"/>
              <a:buFont typeface="Arial"/>
              <a:buNone/>
            </a:pPr>
            <a:r>
              <a:rPr b="0" i="0" lang="en-US" sz="900" u="none" cap="none" strike="noStrike">
                <a:solidFill>
                  <a:schemeClr val="lt1"/>
                </a:solidFill>
                <a:latin typeface="Roboto"/>
                <a:ea typeface="Roboto"/>
                <a:cs typeface="Roboto"/>
                <a:sym typeface="Roboto"/>
              </a:rPr>
              <a:t>(Hakase, 2018)</a:t>
            </a:r>
            <a:endParaRPr b="0" i="0" sz="1400" u="none" cap="none" strike="noStrike">
              <a:solidFill>
                <a:schemeClr val="lt1"/>
              </a:solidFill>
              <a:latin typeface="Roboto"/>
              <a:ea typeface="Roboto"/>
              <a:cs typeface="Roboto"/>
              <a:sym typeface="Roboto"/>
            </a:endParaRPr>
          </a:p>
        </p:txBody>
      </p:sp>
      <p:pic>
        <p:nvPicPr>
          <p:cNvPr id="143" name="Google Shape;143;p9" title="rec.9.mp3">
            <a:hlinkClick r:id="rId4"/>
          </p:cNvPr>
          <p:cNvPicPr preferRelativeResize="0"/>
          <p:nvPr/>
        </p:nvPicPr>
        <p:blipFill>
          <a:blip r:embed="rId5">
            <a:alphaModFix/>
          </a:blip>
          <a:stretch>
            <a:fillRect/>
          </a:stretch>
        </p:blipFill>
        <p:spPr>
          <a:xfrm>
            <a:off x="8431823" y="4584700"/>
            <a:ext cx="419500" cy="419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Shewchuk, Jaclyn</dc:creator>
</cp:coreProperties>
</file>